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14"/>
  </p:notesMasterIdLst>
  <p:sldIdLst>
    <p:sldId id="256" r:id="rId2"/>
    <p:sldId id="257" r:id="rId3"/>
    <p:sldId id="262" r:id="rId4"/>
    <p:sldId id="258" r:id="rId5"/>
    <p:sldId id="259" r:id="rId6"/>
    <p:sldId id="260" r:id="rId7"/>
    <p:sldId id="261"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81" d="100"/>
          <a:sy n="81" d="100"/>
        </p:scale>
        <p:origin x="-1044"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9911E4-8A97-46B1-95C2-B99CBFDE0A45}" type="datetimeFigureOut">
              <a:rPr lang="en-US" smtClean="0"/>
              <a:t>1/20/2013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D1883-0018-4E6D-BDCF-705EA0F9C675}" type="slidenum">
              <a:rPr lang="en-US" smtClean="0"/>
              <a:t>‹#›</a:t>
            </a:fld>
            <a:endParaRPr lang="en-US"/>
          </a:p>
        </p:txBody>
      </p:sp>
    </p:spTree>
    <p:extLst>
      <p:ext uri="{BB962C8B-B14F-4D97-AF65-F5344CB8AC3E}">
        <p14:creationId xmlns:p14="http://schemas.microsoft.com/office/powerpoint/2010/main" val="444841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a-IR" dirty="0" smtClean="0"/>
              <a:t>انسان</a:t>
            </a:r>
            <a:r>
              <a:rPr lang="fa-IR" baseline="0" dirty="0" smtClean="0"/>
              <a:t> شناسی شناختی فرهنگ را به مثابه ی مجموعه ای از ذهنیت ها ، ارزش ها ، تصاویر و احساس ها در نظر می گیرد که در ذهن انسان پرداخته شده و به صورت ابزاری به وسیله ی او برای انجام دادن فعالیت های اجتماعی اش به کار گرفته می شود .  هدف این شاخه آن است که محتوای شناخت انسان ها از جهان بیرونی ، فرایند های این شناخت ، رابطه ی شناخت ، با رفتار های اجتماعی و میزان اشتراک شناخت در بین انسان ها در یک جامعه و در جوامع مختلف ، مورد مطالعه قرار گیرند. ( 241تاریخ اندیشه و نظریه های انسان شناسی / دکتر فکوهی)  </a:t>
            </a:r>
            <a:endParaRPr lang="en-US" dirty="0"/>
          </a:p>
        </p:txBody>
      </p:sp>
      <p:sp>
        <p:nvSpPr>
          <p:cNvPr id="4" name="Slide Number Placeholder 3"/>
          <p:cNvSpPr>
            <a:spLocks noGrp="1"/>
          </p:cNvSpPr>
          <p:nvPr>
            <p:ph type="sldNum" sz="quarter" idx="10"/>
          </p:nvPr>
        </p:nvSpPr>
        <p:spPr/>
        <p:txBody>
          <a:bodyPr/>
          <a:lstStyle/>
          <a:p>
            <a:fld id="{468D1883-0018-4E6D-BDCF-705EA0F9C675}" type="slidenum">
              <a:rPr lang="en-US" smtClean="0"/>
              <a:t>1</a:t>
            </a:fld>
            <a:endParaRPr lang="en-US"/>
          </a:p>
        </p:txBody>
      </p:sp>
    </p:spTree>
    <p:extLst>
      <p:ext uri="{BB962C8B-B14F-4D97-AF65-F5344CB8AC3E}">
        <p14:creationId xmlns:p14="http://schemas.microsoft.com/office/powerpoint/2010/main" val="1653599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E678E230-0BD5-4140-BD78-B9D9A4175D38}" type="datetimeFigureOut">
              <a:rPr lang="en-US" smtClean="0"/>
              <a:t>1/20/2013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CEE2B6F6-52BF-46F4-8F98-9377E52DF53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78E230-0BD5-4140-BD78-B9D9A4175D38}" type="datetimeFigureOut">
              <a:rPr lang="en-US" smtClean="0"/>
              <a:t>1/20/2013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E2B6F6-52BF-46F4-8F98-9377E52DF53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78E230-0BD5-4140-BD78-B9D9A4175D38}" type="datetimeFigureOut">
              <a:rPr lang="en-US" smtClean="0"/>
              <a:t>1/20/2013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E2B6F6-52BF-46F4-8F98-9377E52DF53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E678E230-0BD5-4140-BD78-B9D9A4175D38}" type="datetimeFigureOut">
              <a:rPr lang="en-US" smtClean="0"/>
              <a:t>1/20/2013</a:t>
            </a:fld>
            <a:endParaRPr lang="en-US"/>
          </a:p>
        </p:txBody>
      </p:sp>
      <p:sp>
        <p:nvSpPr>
          <p:cNvPr id="9" name="Slide Number Placeholder 8"/>
          <p:cNvSpPr>
            <a:spLocks noGrp="1"/>
          </p:cNvSpPr>
          <p:nvPr>
            <p:ph type="sldNum" sz="quarter" idx="15"/>
          </p:nvPr>
        </p:nvSpPr>
        <p:spPr/>
        <p:txBody>
          <a:bodyPr rtlCol="0"/>
          <a:lstStyle/>
          <a:p>
            <a:fld id="{CEE2B6F6-52BF-46F4-8F98-9377E52DF534}"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E678E230-0BD5-4140-BD78-B9D9A4175D38}" type="datetimeFigureOut">
              <a:rPr lang="en-US" smtClean="0"/>
              <a:t>1/20/2013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CEE2B6F6-52BF-46F4-8F98-9377E52DF53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678E230-0BD5-4140-BD78-B9D9A4175D38}" type="datetimeFigureOut">
              <a:rPr lang="en-US" smtClean="0"/>
              <a:t>1/20/2013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E2B6F6-52BF-46F4-8F98-9377E52DF534}"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678E230-0BD5-4140-BD78-B9D9A4175D38}" type="datetimeFigureOut">
              <a:rPr lang="en-US" smtClean="0"/>
              <a:t>1/20/2013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E2B6F6-52BF-46F4-8F98-9377E52DF534}"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E678E230-0BD5-4140-BD78-B9D9A4175D38}" type="datetimeFigureOut">
              <a:rPr lang="en-US" smtClean="0"/>
              <a:t>1/20/2013</a:t>
            </a:fld>
            <a:endParaRPr lang="en-US"/>
          </a:p>
        </p:txBody>
      </p:sp>
      <p:sp>
        <p:nvSpPr>
          <p:cNvPr id="7" name="Slide Number Placeholder 6"/>
          <p:cNvSpPr>
            <a:spLocks noGrp="1"/>
          </p:cNvSpPr>
          <p:nvPr>
            <p:ph type="sldNum" sz="quarter" idx="11"/>
          </p:nvPr>
        </p:nvSpPr>
        <p:spPr/>
        <p:txBody>
          <a:bodyPr rtlCol="0"/>
          <a:lstStyle/>
          <a:p>
            <a:fld id="{CEE2B6F6-52BF-46F4-8F98-9377E52DF534}"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78E230-0BD5-4140-BD78-B9D9A4175D38}" type="datetimeFigureOut">
              <a:rPr lang="en-US" smtClean="0"/>
              <a:t>1/20/2013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E2B6F6-52BF-46F4-8F98-9377E52DF53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E678E230-0BD5-4140-BD78-B9D9A4175D38}" type="datetimeFigureOut">
              <a:rPr lang="en-US" smtClean="0"/>
              <a:t>1/20/2013</a:t>
            </a:fld>
            <a:endParaRPr lang="en-US"/>
          </a:p>
        </p:txBody>
      </p:sp>
      <p:sp>
        <p:nvSpPr>
          <p:cNvPr id="22" name="Slide Number Placeholder 21"/>
          <p:cNvSpPr>
            <a:spLocks noGrp="1"/>
          </p:cNvSpPr>
          <p:nvPr>
            <p:ph type="sldNum" sz="quarter" idx="15"/>
          </p:nvPr>
        </p:nvSpPr>
        <p:spPr/>
        <p:txBody>
          <a:bodyPr rtlCol="0"/>
          <a:lstStyle/>
          <a:p>
            <a:fld id="{CEE2B6F6-52BF-46F4-8F98-9377E52DF534}"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E678E230-0BD5-4140-BD78-B9D9A4175D38}" type="datetimeFigureOut">
              <a:rPr lang="en-US" smtClean="0"/>
              <a:t>1/20/2013</a:t>
            </a:fld>
            <a:endParaRPr lang="en-US"/>
          </a:p>
        </p:txBody>
      </p:sp>
      <p:sp>
        <p:nvSpPr>
          <p:cNvPr id="18" name="Slide Number Placeholder 17"/>
          <p:cNvSpPr>
            <a:spLocks noGrp="1"/>
          </p:cNvSpPr>
          <p:nvPr>
            <p:ph type="sldNum" sz="quarter" idx="11"/>
          </p:nvPr>
        </p:nvSpPr>
        <p:spPr/>
        <p:txBody>
          <a:bodyPr rtlCol="0"/>
          <a:lstStyle/>
          <a:p>
            <a:fld id="{CEE2B6F6-52BF-46F4-8F98-9377E52DF534}"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678E230-0BD5-4140-BD78-B9D9A4175D38}" type="datetimeFigureOut">
              <a:rPr lang="en-US" smtClean="0"/>
              <a:t>1/20/2013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EE2B6F6-52BF-46F4-8F98-9377E52DF53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hyperlink" Target="http://www.anthropology.ua.edu/cultur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09600"/>
            <a:ext cx="7543800" cy="2106912"/>
          </a:xfrm>
        </p:spPr>
        <p:txBody>
          <a:bodyPr>
            <a:normAutofit fontScale="90000"/>
          </a:bodyPr>
          <a:lstStyle/>
          <a:p>
            <a:r>
              <a:rPr lang="fa-IR" sz="4900" b="1" dirty="0" smtClean="0"/>
              <a:t>انسان شناسی شناختی</a:t>
            </a:r>
            <a:r>
              <a:rPr lang="fa-IR" dirty="0" smtClean="0"/>
              <a:t/>
            </a:r>
            <a:br>
              <a:rPr lang="fa-IR" dirty="0" smtClean="0"/>
            </a:br>
            <a:r>
              <a:rPr lang="en-US" dirty="0" smtClean="0"/>
              <a:t>  </a:t>
            </a:r>
            <a:br>
              <a:rPr lang="en-US" dirty="0" smtClean="0"/>
            </a:br>
            <a:r>
              <a:rPr lang="fa-IR" dirty="0" smtClean="0"/>
              <a:t>الگوهای فرهنگی / الگوهای مردمی</a:t>
            </a:r>
            <a:br>
              <a:rPr lang="fa-IR" dirty="0" smtClean="0"/>
            </a:br>
            <a:r>
              <a:rPr lang="en-US" dirty="0" smtClean="0"/>
              <a:t>folk models/cultural models</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t>   </a:t>
            </a:r>
          </a:p>
          <a:p>
            <a:r>
              <a:rPr lang="fa-IR" dirty="0" smtClean="0"/>
              <a:t>استاد : دکتر ناصر فکوهی </a:t>
            </a:r>
          </a:p>
          <a:p>
            <a:r>
              <a:rPr lang="fa-IR" dirty="0"/>
              <a:t>نسرین ریاحی پور</a:t>
            </a:r>
            <a:endParaRPr lang="en-US" dirty="0"/>
          </a:p>
          <a:p>
            <a:endParaRPr lang="en-US" dirty="0" smtClean="0"/>
          </a:p>
          <a:p>
            <a:r>
              <a:rPr lang="en-US" dirty="0" smtClean="0"/>
              <a:t>nasrinriahi30@yahoo.com</a:t>
            </a:r>
            <a:endParaRPr lang="en-US" dirty="0"/>
          </a:p>
        </p:txBody>
      </p:sp>
    </p:spTree>
    <p:extLst>
      <p:ext uri="{BB962C8B-B14F-4D97-AF65-F5344CB8AC3E}">
        <p14:creationId xmlns:p14="http://schemas.microsoft.com/office/powerpoint/2010/main" val="40806328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7924800" cy="1143000"/>
          </a:xfrm>
        </p:spPr>
        <p:txBody>
          <a:bodyPr/>
          <a:lstStyle/>
          <a:p>
            <a:endParaRPr lang="en-US" dirty="0"/>
          </a:p>
        </p:txBody>
      </p:sp>
      <p:sp>
        <p:nvSpPr>
          <p:cNvPr id="3" name="Content Placeholder 2"/>
          <p:cNvSpPr>
            <a:spLocks noGrp="1"/>
          </p:cNvSpPr>
          <p:nvPr>
            <p:ph sz="quarter" idx="1"/>
          </p:nvPr>
        </p:nvSpPr>
        <p:spPr>
          <a:xfrm>
            <a:off x="685800" y="1600200"/>
            <a:ext cx="7924800" cy="4114800"/>
          </a:xfrm>
        </p:spPr>
        <p:txBody>
          <a:bodyPr>
            <a:normAutofit fontScale="85000" lnSpcReduction="20000"/>
          </a:bodyPr>
          <a:lstStyle/>
          <a:p>
            <a:pPr marL="0" indent="0" algn="r">
              <a:buNone/>
            </a:pPr>
            <a:r>
              <a:rPr lang="fa-IR" dirty="0" smtClean="0"/>
              <a:t>و بازی های مبتنی بر شانس نمونه ای از اعتقاد به کمک نیروهای ماوراطبیه و جادویی است . به نظر می رسد این بازی ها با فعالیت مذهبی همراه شده اند. مانند : مار و پله </a:t>
            </a:r>
          </a:p>
          <a:p>
            <a:pPr marL="0" indent="0" algn="r">
              <a:buNone/>
            </a:pPr>
            <a:r>
              <a:rPr lang="fa-IR" dirty="0" smtClean="0"/>
              <a:t>بازی های استراتژیک با الگوهای روابط اجتماعی شان رابطه ی پیچیده ای دارند . و در نهایت بازی هایی با تکیه بر مهارت بدنی با محیط زیست اقوام مرتبط می شوند . </a:t>
            </a:r>
          </a:p>
          <a:p>
            <a:pPr marL="0" indent="0" algn="r">
              <a:buNone/>
            </a:pPr>
            <a:r>
              <a:rPr lang="fa-IR" dirty="0"/>
              <a:t>ج</a:t>
            </a:r>
            <a:r>
              <a:rPr lang="fa-IR" dirty="0" smtClean="0"/>
              <a:t>وامع در بازی های خود شرایط حقیقی و مورد نیاز خود را تمرین می کنند . در جوامع مختلف نسبت وجود این سه گروه از بازی ها با توجه به نیاز های آن ها متفاوت است . جوامعی با یکپارچگی سیاسی بیشتر ، بازی های مبتنی بر استراتژی بیشتری دارند. جوامعی با مهربانی و گشاده رویی کمتر ، بازی های شانسی کمتر و جوامعی که مهربان تر هستند ؛ به میزان قابل توجهی بازی های شانسی بیشتری دارند. از سویی  بازی های شانسی در جوامعی که میزان استبداد پایین است ؛ کمتر به چشم می خورد و در جوامع </a:t>
            </a:r>
          </a:p>
          <a:p>
            <a:pPr marL="0" indent="0" algn="r">
              <a:buNone/>
            </a:pPr>
            <a:r>
              <a:rPr lang="fa-IR" dirty="0" smtClean="0"/>
              <a:t>مستبد بازی های شانسی به وفور وجود دارد. </a:t>
            </a:r>
          </a:p>
          <a:p>
            <a:pPr marL="0" indent="0" algn="r">
              <a:buNone/>
            </a:pPr>
            <a:r>
              <a:rPr lang="fa-IR" dirty="0" smtClean="0"/>
              <a:t>                                                                                                                   </a:t>
            </a:r>
          </a:p>
          <a:p>
            <a:pPr marL="0" indent="0">
              <a:buNone/>
            </a:pPr>
            <a:r>
              <a:rPr lang="fa-IR" dirty="0" smtClean="0"/>
              <a:t> </a:t>
            </a:r>
          </a:p>
          <a:p>
            <a:pPr marL="0" indent="0">
              <a:buNone/>
            </a:pPr>
            <a:r>
              <a:rPr lang="fa-IR" dirty="0" smtClean="0"/>
              <a:t>  </a:t>
            </a:r>
            <a:endParaRPr lang="en-US" dirty="0"/>
          </a:p>
        </p:txBody>
      </p:sp>
    </p:spTree>
    <p:extLst>
      <p:ext uri="{BB962C8B-B14F-4D97-AF65-F5344CB8AC3E}">
        <p14:creationId xmlns:p14="http://schemas.microsoft.com/office/powerpoint/2010/main" val="37536876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57400"/>
            <a:ext cx="8534400" cy="3657600"/>
          </a:xfrm>
        </p:spPr>
        <p:txBody>
          <a:bodyPr>
            <a:normAutofit fontScale="90000"/>
          </a:bodyPr>
          <a:lstStyle/>
          <a:p>
            <a:pPr algn="r"/>
            <a:r>
              <a:rPr lang="fa-IR" dirty="0" smtClean="0"/>
              <a:t>بازی ها تمرین ماهرانه ی موفقیت های زندگی هستند. کودکان با پدیده های معناداری اجتماعی می شوند. وجود بازی های استراتژیک با سخت گیری در آموزش کودکان و  </a:t>
            </a:r>
            <a:br>
              <a:rPr lang="fa-IR" dirty="0" smtClean="0"/>
            </a:br>
            <a:r>
              <a:rPr lang="fa-IR" dirty="0" smtClean="0"/>
              <a:t>پاداش بالا برای رفتار مطیعانه ارتباط دارد. آن ها قوانین اجتماعی را آموزش می دهند . </a:t>
            </a:r>
            <a:br>
              <a:rPr lang="fa-IR" dirty="0" smtClean="0"/>
            </a:br>
            <a:r>
              <a:rPr lang="fa-IR" dirty="0" smtClean="0"/>
              <a:t>بازی های شانس با سطح بالایی از رفتارهای احترام آمیز و مسولانه نسبت به نیروهای نا مریی مرتبط است . </a:t>
            </a:r>
            <a:br>
              <a:rPr lang="fa-IR" dirty="0" smtClean="0"/>
            </a:br>
            <a:r>
              <a:rPr lang="fa-IR" dirty="0" smtClean="0"/>
              <a:t>بازی های مهارت بدنی به نظر میرسد با دقت ( عدم سهل انگاری ) و اتکا به خود در موقعیت های پر خطر مانند : شکار و درگیری  مربوط باشند.  </a:t>
            </a:r>
            <a:endParaRPr lang="en-US" dirty="0"/>
          </a:p>
        </p:txBody>
      </p:sp>
    </p:spTree>
    <p:extLst>
      <p:ext uri="{BB962C8B-B14F-4D97-AF65-F5344CB8AC3E}">
        <p14:creationId xmlns:p14="http://schemas.microsoft.com/office/powerpoint/2010/main" val="33596375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0"/>
            <a:ext cx="7924800" cy="1143000"/>
          </a:xfrm>
        </p:spPr>
        <p:txBody>
          <a:bodyPr/>
          <a:lstStyle/>
          <a:p>
            <a:r>
              <a:rPr lang="fa-IR" dirty="0" smtClean="0"/>
              <a:t>منابع    :                                                               </a:t>
            </a:r>
            <a:endParaRPr lang="en-US" dirty="0"/>
          </a:p>
        </p:txBody>
      </p:sp>
      <p:sp>
        <p:nvSpPr>
          <p:cNvPr id="4" name="Content Placeholder 3"/>
          <p:cNvSpPr>
            <a:spLocks noGrp="1"/>
          </p:cNvSpPr>
          <p:nvPr>
            <p:ph sz="quarter" idx="1"/>
          </p:nvPr>
        </p:nvSpPr>
        <p:spPr>
          <a:xfrm>
            <a:off x="609600" y="1752600"/>
            <a:ext cx="7924800" cy="4114800"/>
          </a:xfrm>
        </p:spPr>
        <p:txBody>
          <a:bodyPr/>
          <a:lstStyle/>
          <a:p>
            <a:pPr algn="just"/>
            <a:r>
              <a:rPr lang="fa-IR" dirty="0" smtClean="0"/>
              <a:t>1) </a:t>
            </a:r>
            <a:r>
              <a:rPr lang="fa-IR" dirty="0"/>
              <a:t>ناصر </a:t>
            </a:r>
            <a:r>
              <a:rPr lang="fa-IR"/>
              <a:t>فکوهی </a:t>
            </a:r>
            <a:r>
              <a:rPr lang="fa-IR" smtClean="0"/>
              <a:t>(1390)، تاریخ </a:t>
            </a:r>
            <a:r>
              <a:rPr lang="fa-IR" dirty="0" smtClean="0"/>
              <a:t>اندیشه و نظریه های انسان </a:t>
            </a:r>
            <a:r>
              <a:rPr lang="fa-IR" smtClean="0"/>
              <a:t>شناسی  ، تهران : نشر نی                                                             </a:t>
            </a:r>
            <a:endParaRPr lang="fa-IR" dirty="0" smtClean="0"/>
          </a:p>
          <a:p>
            <a:pPr algn="just"/>
            <a:r>
              <a:rPr lang="en-US" dirty="0" smtClean="0"/>
              <a:t>2) www.jstor.org  ( John M . Roberts , Malcolm J . </a:t>
            </a:r>
            <a:r>
              <a:rPr lang="en-US" dirty="0" err="1" smtClean="0"/>
              <a:t>Arth</a:t>
            </a:r>
            <a:r>
              <a:rPr lang="en-US" dirty="0" smtClean="0"/>
              <a:t> , Robert R . Bush ) Games in Culture</a:t>
            </a:r>
          </a:p>
          <a:p>
            <a:pPr algn="just"/>
            <a:r>
              <a:rPr lang="en-US" dirty="0" smtClean="0"/>
              <a:t>3) </a:t>
            </a:r>
            <a:r>
              <a:rPr lang="en-US" dirty="0" smtClean="0">
                <a:hlinkClick r:id="rId2"/>
              </a:rPr>
              <a:t>www.anthropology.ua.edu/cultures</a:t>
            </a:r>
            <a:r>
              <a:rPr lang="en-US" dirty="0" smtClean="0"/>
              <a:t> ( The University of Alabama – Department of Anthropology )</a:t>
            </a:r>
            <a:endParaRPr lang="en-US" dirty="0"/>
          </a:p>
        </p:txBody>
      </p:sp>
    </p:spTree>
    <p:extLst>
      <p:ext uri="{BB962C8B-B14F-4D97-AF65-F5344CB8AC3E}">
        <p14:creationId xmlns:p14="http://schemas.microsoft.com/office/powerpoint/2010/main" val="37329670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dirty="0" smtClean="0"/>
              <a:t>         انسان </a:t>
            </a:r>
            <a:r>
              <a:rPr lang="fa-IR" dirty="0"/>
              <a:t>شناسی شناختی</a:t>
            </a:r>
            <a:endParaRPr lang="en-US" dirty="0"/>
          </a:p>
        </p:txBody>
      </p:sp>
      <p:sp>
        <p:nvSpPr>
          <p:cNvPr id="3" name="Content Placeholder 2"/>
          <p:cNvSpPr>
            <a:spLocks noGrp="1"/>
          </p:cNvSpPr>
          <p:nvPr>
            <p:ph sz="quarter" idx="1"/>
          </p:nvPr>
        </p:nvSpPr>
        <p:spPr/>
        <p:txBody>
          <a:bodyPr>
            <a:normAutofit/>
          </a:bodyPr>
          <a:lstStyle/>
          <a:p>
            <a:pPr algn="r"/>
            <a:r>
              <a:rPr lang="fa-IR" dirty="0" smtClean="0"/>
              <a:t>فرهنگ </a:t>
            </a:r>
            <a:r>
              <a:rPr lang="fa-IR" dirty="0"/>
              <a:t>را به مثابه ی مجموعه ای از ذهنیت ها ، ارزش ها ، تصاویر و احساس ها در نظر می گیرد که در ذهن انسان پرداخته شده و به صورت ابزاری به وسیله ی او برای انجام دادن فعالیت های اجتماعی اش به کار گرفته می شود .  هدف این شاخه آن است که محتوای شناخت انسان ها از جهان بیرونی ، فرایند های این شناخت ، رابطه ی شناخت ، با رفتار های اجتماعی و میزان اشتراک شناخت در بین انسان ها در یک جامعه و در جوامع مختلف ، مورد مطالعه قرار گیرند. ( 241تاریخ اندیشه و نظریه های انسان شناسی / </a:t>
            </a:r>
            <a:r>
              <a:rPr lang="fa-IR" dirty="0" smtClean="0"/>
              <a:t> فکوهی ، ناصر)                              </a:t>
            </a:r>
            <a:endParaRPr lang="en-US" dirty="0"/>
          </a:p>
          <a:p>
            <a:endParaRPr lang="en-US" dirty="0"/>
          </a:p>
        </p:txBody>
      </p:sp>
    </p:spTree>
    <p:extLst>
      <p:ext uri="{BB962C8B-B14F-4D97-AF65-F5344CB8AC3E}">
        <p14:creationId xmlns:p14="http://schemas.microsoft.com/office/powerpoint/2010/main" val="32063568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276600"/>
            <a:ext cx="7924800" cy="1143000"/>
          </a:xfrm>
        </p:spPr>
        <p:txBody>
          <a:bodyPr>
            <a:normAutofit fontScale="90000"/>
          </a:bodyPr>
          <a:lstStyle/>
          <a:p>
            <a:pPr algn="r"/>
            <a:r>
              <a:rPr lang="fa-IR" dirty="0" smtClean="0"/>
              <a:t>انسان شناسی شناختی به سه دوره تقسیم می شود  :</a:t>
            </a:r>
            <a:br>
              <a:rPr lang="fa-IR" dirty="0" smtClean="0"/>
            </a:br>
            <a:r>
              <a:rPr lang="fa-IR" dirty="0" smtClean="0"/>
              <a:t>1) دوره ی شکل گیری اولیه در سال 1950 که به دانش قومی معروف است .</a:t>
            </a:r>
            <a:br>
              <a:rPr lang="fa-IR" dirty="0" smtClean="0"/>
            </a:br>
            <a:r>
              <a:rPr lang="fa-IR" dirty="0"/>
              <a:t>2</a:t>
            </a:r>
            <a:r>
              <a:rPr lang="fa-IR" dirty="0" smtClean="0"/>
              <a:t>) </a:t>
            </a:r>
            <a:r>
              <a:rPr lang="fa-IR" dirty="0"/>
              <a:t>دوره ی میانه در طول سال های 1960 تا 1970 که معمولن با مطالعه ی الگوهای قومی مشخص می شود .</a:t>
            </a:r>
            <a:r>
              <a:rPr lang="fa-IR" dirty="0" smtClean="0"/>
              <a:t/>
            </a:r>
            <a:br>
              <a:rPr lang="fa-IR" dirty="0" smtClean="0"/>
            </a:br>
            <a:r>
              <a:rPr lang="fa-IR" dirty="0" smtClean="0"/>
              <a:t>3)دوره ی متاخر پس از 1980 که با رشد نظریه ی طرحواره و نظریه ی اجماع روبرو هستیم.              </a:t>
            </a:r>
            <a:endParaRPr lang="en-US" dirty="0"/>
          </a:p>
        </p:txBody>
      </p:sp>
    </p:spTree>
    <p:extLst>
      <p:ext uri="{BB962C8B-B14F-4D97-AF65-F5344CB8AC3E}">
        <p14:creationId xmlns:p14="http://schemas.microsoft.com/office/powerpoint/2010/main" val="22106677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t>الگوهای فرهنگی                                                     </a:t>
            </a:r>
            <a:endParaRPr lang="en-US" dirty="0"/>
          </a:p>
        </p:txBody>
      </p:sp>
      <p:sp>
        <p:nvSpPr>
          <p:cNvPr id="3" name="Content Placeholder 2"/>
          <p:cNvSpPr>
            <a:spLocks noGrp="1"/>
          </p:cNvSpPr>
          <p:nvPr>
            <p:ph sz="quarter" idx="1"/>
          </p:nvPr>
        </p:nvSpPr>
        <p:spPr/>
        <p:txBody>
          <a:bodyPr>
            <a:normAutofit fontScale="92500" lnSpcReduction="20000"/>
          </a:bodyPr>
          <a:lstStyle/>
          <a:p>
            <a:pPr algn="just"/>
            <a:r>
              <a:rPr lang="fa-IR" dirty="0" smtClean="0"/>
              <a:t>یک مفهوم بیان شده ی دقیق نیست بلکه در یک عبارت کلی برای انواع متفاوت دانش فرهنگی استفاده می شود ؛ همچنین به عنوان یک الگوی مردمی شناخته می شود . الگوهای فرهنگی عمومن به مجموعه ی ناخودآگاه مفروضات و ادراکات مشترک اعضای یک جامعه یا گروه اشاره می کند . آن ها تا حد زیادی بر فهم افراد از جهان و رفتار انسانی تاثیر می گذارند . الگو های فرهنگی می توانند به عنوان چارچوب های نه چندان استوار تفسیری انگاشته شوند . آن ها هم آشکارا و هم  نا آشکارا(ناخودآگاهانه ) آموزش داده می شوند و در دانشی که توسط دیگر افراد آموزش داده می شود ؛       مانند آگاهی دریافتی از  </a:t>
            </a:r>
            <a:r>
              <a:rPr lang="fa-IR" dirty="0"/>
              <a:t>تجربه ی فردی انباشته شده ،</a:t>
            </a:r>
            <a:r>
              <a:rPr lang="fa-IR" dirty="0" smtClean="0"/>
              <a:t>ریشه می دوانند. الگوهای فرهنگی   موجودیت های ثابتی نیستند و ساختار آن ها در ذات شان قابل انعطاف است . چون  تجربه ای که منسوب به معناست ، می تواند الگو ها را تقویت کند و همچنین تجربیات ویژه می تواند الگوها را به چالش کشیده ، تغییر دهد.  اغلب الگوهای فرهنگی با واکنش های احساسی تجربیات جداگانه ارتباط دارند. بنابر این که افراد مفروضات شان را درباره ی جهان و چیز هایی که در آن طبیعی است ، ارزیابی می کنند ؛ اگر یک  احساس ، یک واکنش انزجار و یا سرخوردگی را تداعی کند، یک فرد می تواند عمدن برای تغییر آن الگو وارد عمل شود.                                                          </a:t>
            </a:r>
            <a:endParaRPr lang="en-US" dirty="0"/>
          </a:p>
        </p:txBody>
      </p:sp>
    </p:spTree>
    <p:extLst>
      <p:ext uri="{BB962C8B-B14F-4D97-AF65-F5344CB8AC3E}">
        <p14:creationId xmlns:p14="http://schemas.microsoft.com/office/powerpoint/2010/main" val="34208544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fa-IR" dirty="0" smtClean="0"/>
              <a:t>استرووس و کوویین(1994)</a:t>
            </a:r>
            <a:endParaRPr lang="en-US" dirty="0"/>
          </a:p>
        </p:txBody>
      </p:sp>
      <p:sp>
        <p:nvSpPr>
          <p:cNvPr id="4" name="Content Placeholder 3"/>
          <p:cNvSpPr>
            <a:spLocks noGrp="1"/>
          </p:cNvSpPr>
          <p:nvPr>
            <p:ph sz="quarter" idx="1"/>
          </p:nvPr>
        </p:nvSpPr>
        <p:spPr/>
        <p:txBody>
          <a:bodyPr/>
          <a:lstStyle/>
          <a:p>
            <a:pPr algn="just"/>
            <a:r>
              <a:rPr lang="fa-IR" dirty="0"/>
              <a:t>تصویری ساختگی از یک زن ارایه </a:t>
            </a:r>
            <a:r>
              <a:rPr lang="fa-IR" dirty="0" smtClean="0"/>
              <a:t>می کنند </a:t>
            </a:r>
            <a:r>
              <a:rPr lang="fa-IR" sz="1600" dirty="0"/>
              <a:t>. </a:t>
            </a:r>
            <a:r>
              <a:rPr lang="fa-IR" sz="1800" dirty="0"/>
              <a:t>کسی که طرحواره ای برای مادر را </a:t>
            </a:r>
            <a:r>
              <a:rPr lang="fa-IR" sz="1800" dirty="0" smtClean="0"/>
              <a:t>در </a:t>
            </a:r>
            <a:r>
              <a:rPr lang="fa-IR" sz="1800" dirty="0"/>
              <a:t>پیوستگی با طرحواره ی یک </a:t>
            </a:r>
            <a:r>
              <a:rPr lang="fa-IR" sz="1800" dirty="0" smtClean="0"/>
              <a:t>آشپزخانه </a:t>
            </a:r>
            <a:r>
              <a:rPr lang="fa-IR" sz="1800" dirty="0"/>
              <a:t>یاد گرفته است </a:t>
            </a:r>
            <a:r>
              <a:rPr lang="fa-IR" sz="1800" dirty="0" smtClean="0"/>
              <a:t>. کنشگر همچنین واکنش های عاطفی مادرش را دریافته است . مادری که احساس می کند در آشپزخانه به دام افتاده است. این حالت برحسب اتفاق از طرف برادر کنش گر نادیده انگاشته شده است . در این چرخه کنش گر بر اساس احساس ، واکنش نشان می دهد و هدفمند عمل می کند.بنابراین او موقعیت مشابه ای را در زندگی زناشویی خود ایجاد نمی کند. جالب توجه است که استراووس و کوویین خاطر نشان می کنند که کنش گر و همسر او آگاهانه این عمل را تکرار نمی کنند ، اما آن ها ناآگاهانه الگوی مشابه والدین کنش گر را باز تولید می کنند.                                                 </a:t>
            </a:r>
            <a:endParaRPr lang="en-US" dirty="0"/>
          </a:p>
        </p:txBody>
      </p:sp>
    </p:spTree>
    <p:extLst>
      <p:ext uri="{BB962C8B-B14F-4D97-AF65-F5344CB8AC3E}">
        <p14:creationId xmlns:p14="http://schemas.microsoft.com/office/powerpoint/2010/main" val="17546751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a-IR" dirty="0" smtClean="0"/>
              <a:t>الگوهای مردمی</a:t>
            </a:r>
            <a:endParaRPr lang="en-US" dirty="0"/>
          </a:p>
        </p:txBody>
      </p:sp>
      <p:sp>
        <p:nvSpPr>
          <p:cNvPr id="4" name="Content Placeholder 3"/>
          <p:cNvSpPr>
            <a:spLocks noGrp="1"/>
          </p:cNvSpPr>
          <p:nvPr>
            <p:ph sz="quarter" idx="1"/>
          </p:nvPr>
        </p:nvSpPr>
        <p:spPr/>
        <p:txBody>
          <a:bodyPr>
            <a:normAutofit/>
          </a:bodyPr>
          <a:lstStyle/>
          <a:p>
            <a:pPr marL="0" indent="0" algn="just">
              <a:buNone/>
            </a:pPr>
            <a:r>
              <a:rPr lang="fa-IR" dirty="0" smtClean="0"/>
              <a:t>شامل بازی ها ، موسیقی و مجموعه های خدایی که به شکل بالقوه ای برای گذر افراد از موقعیت های استرس زا استفاده می شود . بنا بر این یک کودک  در پنهان شدن و دنبال کردن در بازی  یاد می گیرد که چه طور سرعت و فاصله را تخمین بزند ؛ تا بتواند بعدها از چهارراه یک خیابان شلوغ عبور کند. جان رابرتز اولین کسی بود که از الگوهای مردمی به عنوان موضوع مطالعه در انسان شناسی شناختی استفاده کرد. بعضی الگوهای حاکم و مردمی ، مانند مجموعه های خدایی با ویژگی های مستحکم و حفاظت شده ، مجموعه های شناختی بزرگتری را مانند خوانش های پیش گویانه  شکل داده اند. پیشگو  با جمع آوری خوانش های گوناگون و پرورش یافتن زیر نظر پیشگوی  دیگری پیشگویی مردم را یاد می گیرد و پیشگویی هایی را که مورد قبول جامعه است ؛ تولید می کند.                                                        </a:t>
            </a:r>
            <a:endParaRPr lang="en-US" dirty="0"/>
          </a:p>
        </p:txBody>
      </p:sp>
    </p:spTree>
    <p:extLst>
      <p:ext uri="{BB962C8B-B14F-4D97-AF65-F5344CB8AC3E}">
        <p14:creationId xmlns:p14="http://schemas.microsoft.com/office/powerpoint/2010/main" val="3880430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09600"/>
            <a:ext cx="2971800" cy="1097280"/>
          </a:xfrm>
        </p:spPr>
        <p:txBody>
          <a:bodyPr>
            <a:normAutofit fontScale="90000"/>
          </a:bodyPr>
          <a:lstStyle/>
          <a:p>
            <a:r>
              <a:rPr lang="fa-IR" sz="3600" dirty="0" smtClean="0"/>
              <a:t>بازی ها در فرهنگ </a:t>
            </a:r>
            <a:endParaRPr lang="en-US" sz="3600" dirty="0"/>
          </a:p>
        </p:txBody>
      </p:sp>
      <p:pic>
        <p:nvPicPr>
          <p:cNvPr id="1026" name="Picture 2" descr="G:\jroberts.gif"/>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t="8203" b="8203"/>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
        <p:nvSpPr>
          <p:cNvPr id="7" name="Text Placeholder 6"/>
          <p:cNvSpPr>
            <a:spLocks noGrp="1"/>
          </p:cNvSpPr>
          <p:nvPr>
            <p:ph type="body" sz="half" idx="2"/>
          </p:nvPr>
        </p:nvSpPr>
        <p:spPr/>
        <p:txBody>
          <a:bodyPr>
            <a:normAutofit/>
          </a:bodyPr>
          <a:lstStyle/>
          <a:p>
            <a:pPr algn="r"/>
            <a:r>
              <a:rPr lang="fa-IR" dirty="0" smtClean="0"/>
              <a:t>جان رابرتز معتقد بود: بازی ها بیاناتی راجع به ویژگی های فرهنگی شان هستند . همان طور که افسانه های قومی ، تولیدات دراماتیک ، موسیقی و نقاشی ها ویژگی های فرهنگی شان را نشان می دهند.                      </a:t>
            </a:r>
            <a:endParaRPr lang="en-US" dirty="0"/>
          </a:p>
        </p:txBody>
      </p:sp>
    </p:spTree>
    <p:extLst>
      <p:ext uri="{BB962C8B-B14F-4D97-AF65-F5344CB8AC3E}">
        <p14:creationId xmlns:p14="http://schemas.microsoft.com/office/powerpoint/2010/main" val="16514017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924800" cy="1143000"/>
          </a:xfrm>
        </p:spPr>
        <p:txBody>
          <a:bodyPr>
            <a:normAutofit fontScale="90000"/>
          </a:bodyPr>
          <a:lstStyle/>
          <a:p>
            <a:pPr algn="r"/>
            <a:r>
              <a:rPr lang="fa-IR" dirty="0" smtClean="0"/>
              <a:t>جان رابرتز بازی های 52 جامعه  در پراکندگی وسیع فرهنگی  و جغرافیایی  که دارای پنج ویژگی زیر بوده اند ؛ را بررسی کرده است :  </a:t>
            </a:r>
            <a:endParaRPr lang="en-US" dirty="0"/>
          </a:p>
        </p:txBody>
      </p:sp>
      <p:sp>
        <p:nvSpPr>
          <p:cNvPr id="3" name="Content Placeholder 2"/>
          <p:cNvSpPr>
            <a:spLocks noGrp="1"/>
          </p:cNvSpPr>
          <p:nvPr>
            <p:ph sz="quarter" idx="1"/>
          </p:nvPr>
        </p:nvSpPr>
        <p:spPr>
          <a:xfrm>
            <a:off x="685800" y="2133600"/>
            <a:ext cx="8229600" cy="4267200"/>
          </a:xfrm>
        </p:spPr>
        <p:txBody>
          <a:bodyPr>
            <a:normAutofit fontScale="40000" lnSpcReduction="20000"/>
          </a:bodyPr>
          <a:lstStyle/>
          <a:p>
            <a:pPr algn="r"/>
            <a:r>
              <a:rPr lang="fa-IR" sz="5000" dirty="0" smtClean="0"/>
              <a:t>1) رقابتی بودن </a:t>
            </a:r>
          </a:p>
          <a:p>
            <a:pPr algn="r"/>
            <a:r>
              <a:rPr lang="fa-IR" sz="5000" dirty="0" smtClean="0"/>
              <a:t>2) سازمآندهی شده  </a:t>
            </a:r>
          </a:p>
          <a:p>
            <a:pPr algn="r"/>
            <a:r>
              <a:rPr lang="fa-IR" sz="5000" dirty="0" smtClean="0"/>
              <a:t>3)وجود معیار برای انتخاب فرد برنده </a:t>
            </a:r>
          </a:p>
          <a:p>
            <a:pPr algn="r"/>
            <a:r>
              <a:rPr lang="fa-IR" sz="5000" dirty="0" smtClean="0"/>
              <a:t>4) قرار گرفتن دو فرد یا بیشتر مقابل یکدیگر</a:t>
            </a:r>
          </a:p>
          <a:p>
            <a:pPr marL="0" indent="0" algn="r">
              <a:buNone/>
            </a:pPr>
            <a:r>
              <a:rPr lang="fa-IR" sz="5000" dirty="0" smtClean="0"/>
              <a:t> 5) وجود قوانین پذیرفته شده </a:t>
            </a:r>
          </a:p>
          <a:p>
            <a:pPr marL="0" indent="0" algn="r">
              <a:buNone/>
            </a:pPr>
            <a:endParaRPr lang="fa-IR" sz="4500" dirty="0"/>
          </a:p>
          <a:p>
            <a:pPr marL="0" indent="0" algn="r">
              <a:buNone/>
            </a:pPr>
            <a:r>
              <a:rPr lang="fa-IR" sz="5500" dirty="0" smtClean="0"/>
              <a:t>او سه معیار 1)استراتژی ، 2) مهارت بدنی ، 3) شانس را دراین بازی ها سنجیده است . شواهد به دست وآمده در این تحقیق ، نشان داده ؛ اغلب بازی ها  الگوهای فعالیت های فرهنگی متفاوت هستند . وگرچه آن ها به طور مستقیم نیاز های بیولوژیکی را برآورده   نمی کنند اما با بقا جامعه ارتباط دارند. </a:t>
            </a:r>
            <a:endParaRPr lang="fa-IR" dirty="0"/>
          </a:p>
          <a:p>
            <a:pPr marL="0" indent="0" algn="r">
              <a:buNone/>
            </a:pPr>
            <a:endParaRPr lang="fa-IR" dirty="0" smtClean="0"/>
          </a:p>
          <a:p>
            <a:pPr marL="0" indent="0" algn="r">
              <a:buNone/>
            </a:pPr>
            <a:endParaRPr lang="fa-IR" dirty="0"/>
          </a:p>
          <a:p>
            <a:pPr marL="0" indent="0" algn="r">
              <a:buNone/>
            </a:pPr>
            <a:endParaRPr lang="fa-IR" dirty="0" smtClean="0"/>
          </a:p>
          <a:p>
            <a:pPr marL="0" indent="0" algn="r">
              <a:buNone/>
            </a:pPr>
            <a:endParaRPr lang="fa-IR" dirty="0"/>
          </a:p>
          <a:p>
            <a:pPr marL="0" indent="0" algn="r">
              <a:buNone/>
            </a:pPr>
            <a:endParaRPr lang="fa-IR" dirty="0" smtClean="0"/>
          </a:p>
          <a:p>
            <a:pPr marL="0" indent="0" algn="r">
              <a:buNone/>
            </a:pPr>
            <a:r>
              <a:rPr lang="fa-IR" dirty="0" smtClean="0"/>
              <a:t>   </a:t>
            </a:r>
            <a:endParaRPr lang="en-US" dirty="0"/>
          </a:p>
        </p:txBody>
      </p:sp>
    </p:spTree>
    <p:extLst>
      <p:ext uri="{BB962C8B-B14F-4D97-AF65-F5344CB8AC3E}">
        <p14:creationId xmlns:p14="http://schemas.microsoft.com/office/powerpoint/2010/main" val="29507984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marL="0" indent="0"/>
            <a:r>
              <a:rPr lang="fa-IR" sz="3200" dirty="0" smtClean="0"/>
              <a:t>برخی </a:t>
            </a:r>
            <a:r>
              <a:rPr lang="fa-IR" sz="3200" dirty="0"/>
              <a:t>از بازی های وابسته به مهارت بدنی الگویی از مبارزه و یا شکار هستند . مانند : بوکس یا پرتاب دیسک </a:t>
            </a:r>
            <a:br>
              <a:rPr lang="fa-IR" sz="3200" dirty="0"/>
            </a:br>
            <a:r>
              <a:rPr lang="fa-IR" sz="3200" dirty="0" smtClean="0"/>
              <a:t>بازی های استراتژیک تاکید بر تعقیب و گریز ، شکار و یا فعالیت های جنگی  دارند . مانند : شطرنج </a:t>
            </a:r>
            <a:br>
              <a:rPr lang="fa-IR" sz="3200" dirty="0" smtClean="0"/>
            </a:br>
            <a:r>
              <a:rPr lang="fa-IR" sz="3200" dirty="0" smtClean="0"/>
              <a:t> </a:t>
            </a:r>
            <a:r>
              <a:rPr lang="fa-IR" dirty="0"/>
              <a:t/>
            </a:r>
            <a:br>
              <a:rPr lang="fa-IR" dirty="0"/>
            </a:br>
            <a:endParaRPr lang="en-US" dirty="0"/>
          </a:p>
        </p:txBody>
      </p:sp>
      <p:sp>
        <p:nvSpPr>
          <p:cNvPr id="4" name="Subtitle 3"/>
          <p:cNvSpPr>
            <a:spLocks noGrp="1"/>
          </p:cNvSpPr>
          <p:nvPr>
            <p:ph type="subTitle" idx="1"/>
          </p:nvPr>
        </p:nvSpPr>
        <p:spPr>
          <a:xfrm>
            <a:off x="1219200" y="4114800"/>
            <a:ext cx="6400800" cy="1752600"/>
          </a:xfrm>
        </p:spPr>
        <p:txBody>
          <a:bodyPr/>
          <a:lstStyle/>
          <a:p>
            <a:r>
              <a:rPr lang="fa-IR" dirty="0" smtClean="0"/>
              <a:t>شطرنج نمونه ای از جنگ دو گروه در مقابل هم با سلسله مراتب قدرت که احتیاج به مدیریت و هوش دارد . </a:t>
            </a:r>
            <a:endParaRPr lang="en-US" dirty="0"/>
          </a:p>
        </p:txBody>
      </p:sp>
    </p:spTree>
    <p:extLst>
      <p:ext uri="{BB962C8B-B14F-4D97-AF65-F5344CB8AC3E}">
        <p14:creationId xmlns:p14="http://schemas.microsoft.com/office/powerpoint/2010/main" val="17733809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524</TotalTime>
  <Words>1246</Words>
  <Application>Microsoft Office PowerPoint</Application>
  <PresentationFormat>On-screen Show (4:3)</PresentationFormat>
  <Paragraphs>47</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Oriel</vt:lpstr>
      <vt:lpstr>انسان شناسی شناختی    الگوهای فرهنگی / الگوهای مردمی folk models/cultural models</vt:lpstr>
      <vt:lpstr>         انسان شناسی شناختی</vt:lpstr>
      <vt:lpstr>انسان شناسی شناختی به سه دوره تقسیم می شود  : 1) دوره ی شکل گیری اولیه در سال 1950 که به دانش قومی معروف است . 2) دوره ی میانه در طول سال های 1960 تا 1970 که معمولن با مطالعه ی الگوهای قومی مشخص می شود . 3)دوره ی متاخر پس از 1980 که با رشد نظریه ی طرحواره و نظریه ی اجماع روبرو هستیم.              </vt:lpstr>
      <vt:lpstr>الگوهای فرهنگی                                                     </vt:lpstr>
      <vt:lpstr>استرووس و کوویین(1994)</vt:lpstr>
      <vt:lpstr>الگوهای مردمی</vt:lpstr>
      <vt:lpstr>بازی ها در فرهنگ </vt:lpstr>
      <vt:lpstr>جان رابرتز بازی های 52 جامعه  در پراکندگی وسیع فرهنگی  و جغرافیایی  که دارای پنج ویژگی زیر بوده اند ؛ را بررسی کرده است :  </vt:lpstr>
      <vt:lpstr>برخی از بازی های وابسته به مهارت بدنی الگویی از مبارزه و یا شکار هستند . مانند : بوکس یا پرتاب دیسک  بازی های استراتژیک تاکید بر تعقیب و گریز ، شکار و یا فعالیت های جنگی  دارند . مانند : شطرنج    </vt:lpstr>
      <vt:lpstr>PowerPoint Presentation</vt:lpstr>
      <vt:lpstr>بازی ها تمرین ماهرانه ی موفقیت های زندگی هستند. کودکان با پدیده های معناداری اجتماعی می شوند. وجود بازی های استراتژیک با سخت گیری در آموزش کودکان و   پاداش بالا برای رفتار مطیعانه ارتباط دارد. آن ها قوانین اجتماعی را آموزش می دهند .  بازی های شانس با سطح بالایی از رفتارهای احترام آمیز و مسولانه نسبت به نیروهای نا مریی مرتبط است .  بازی های مهارت بدنی به نظر میرسد با دقت ( عدم سهل انگاری ) و اتکا به خود در موقعیت های پر خطر مانند : شکار و درگیری  مربوط باشند.  </vt:lpstr>
      <vt:lpstr>منابع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انسان شناسی شناختی    الگوهای فرهنگی / الگوهای مردمی folk models/cultural models</dc:title>
  <dc:creator>SONY</dc:creator>
  <cp:lastModifiedBy>SONY</cp:lastModifiedBy>
  <cp:revision>39</cp:revision>
  <dcterms:created xsi:type="dcterms:W3CDTF">2012-11-02T09:15:07Z</dcterms:created>
  <dcterms:modified xsi:type="dcterms:W3CDTF">2013-01-20T11:49:32Z</dcterms:modified>
</cp:coreProperties>
</file>