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4" r:id="rId7"/>
    <p:sldId id="261" r:id="rId8"/>
    <p:sldId id="262" r:id="rId9"/>
    <p:sldId id="263" r:id="rId10"/>
    <p:sldId id="265" r:id="rId11"/>
    <p:sldId id="266" r:id="rId12"/>
    <p:sldId id="267" r:id="rId13"/>
    <p:sldId id="268" r:id="rId14"/>
    <p:sldId id="269" r:id="rId15"/>
    <p:sldId id="276" r:id="rId16"/>
    <p:sldId id="270" r:id="rId17"/>
    <p:sldId id="274" r:id="rId18"/>
    <p:sldId id="271" r:id="rId19"/>
    <p:sldId id="272" r:id="rId20"/>
    <p:sldId id="275" r:id="rId21"/>
    <p:sldId id="273" r:id="rId22"/>
    <p:sldId id="277" r:id="rId23"/>
    <p:sldId id="278" r:id="rId24"/>
    <p:sldId id="279"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6" d="100"/>
          <a:sy n="46" d="100"/>
        </p:scale>
        <p:origin x="-732" y="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A7BA3-D072-41D9-BCA4-3F8344C84B1C}"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E5FC9-9C07-4A94-9E44-1484F492911F}" type="slidenum">
              <a:rPr lang="en-US" smtClean="0"/>
              <a:t>‹#›</a:t>
            </a:fld>
            <a:endParaRPr lang="en-US"/>
          </a:p>
        </p:txBody>
      </p:sp>
    </p:spTree>
    <p:extLst>
      <p:ext uri="{BB962C8B-B14F-4D97-AF65-F5344CB8AC3E}">
        <p14:creationId xmlns:p14="http://schemas.microsoft.com/office/powerpoint/2010/main" val="383364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A7BA3-D072-41D9-BCA4-3F8344C84B1C}"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E5FC9-9C07-4A94-9E44-1484F492911F}" type="slidenum">
              <a:rPr lang="en-US" smtClean="0"/>
              <a:t>‹#›</a:t>
            </a:fld>
            <a:endParaRPr lang="en-US"/>
          </a:p>
        </p:txBody>
      </p:sp>
    </p:spTree>
    <p:extLst>
      <p:ext uri="{BB962C8B-B14F-4D97-AF65-F5344CB8AC3E}">
        <p14:creationId xmlns:p14="http://schemas.microsoft.com/office/powerpoint/2010/main" val="775882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A7BA3-D072-41D9-BCA4-3F8344C84B1C}"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E5FC9-9C07-4A94-9E44-1484F492911F}" type="slidenum">
              <a:rPr lang="en-US" smtClean="0"/>
              <a:t>‹#›</a:t>
            </a:fld>
            <a:endParaRPr lang="en-US"/>
          </a:p>
        </p:txBody>
      </p:sp>
    </p:spTree>
    <p:extLst>
      <p:ext uri="{BB962C8B-B14F-4D97-AF65-F5344CB8AC3E}">
        <p14:creationId xmlns:p14="http://schemas.microsoft.com/office/powerpoint/2010/main" val="609499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A7BA3-D072-41D9-BCA4-3F8344C84B1C}"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E5FC9-9C07-4A94-9E44-1484F492911F}" type="slidenum">
              <a:rPr lang="en-US" smtClean="0"/>
              <a:t>‹#›</a:t>
            </a:fld>
            <a:endParaRPr lang="en-US"/>
          </a:p>
        </p:txBody>
      </p:sp>
    </p:spTree>
    <p:extLst>
      <p:ext uri="{BB962C8B-B14F-4D97-AF65-F5344CB8AC3E}">
        <p14:creationId xmlns:p14="http://schemas.microsoft.com/office/powerpoint/2010/main" val="2077096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FA7BA3-D072-41D9-BCA4-3F8344C84B1C}"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E5FC9-9C07-4A94-9E44-1484F492911F}" type="slidenum">
              <a:rPr lang="en-US" smtClean="0"/>
              <a:t>‹#›</a:t>
            </a:fld>
            <a:endParaRPr lang="en-US"/>
          </a:p>
        </p:txBody>
      </p:sp>
    </p:spTree>
    <p:extLst>
      <p:ext uri="{BB962C8B-B14F-4D97-AF65-F5344CB8AC3E}">
        <p14:creationId xmlns:p14="http://schemas.microsoft.com/office/powerpoint/2010/main" val="4180933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FA7BA3-D072-41D9-BCA4-3F8344C84B1C}" type="datetimeFigureOut">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E5FC9-9C07-4A94-9E44-1484F492911F}" type="slidenum">
              <a:rPr lang="en-US" smtClean="0"/>
              <a:t>‹#›</a:t>
            </a:fld>
            <a:endParaRPr lang="en-US"/>
          </a:p>
        </p:txBody>
      </p:sp>
    </p:spTree>
    <p:extLst>
      <p:ext uri="{BB962C8B-B14F-4D97-AF65-F5344CB8AC3E}">
        <p14:creationId xmlns:p14="http://schemas.microsoft.com/office/powerpoint/2010/main" val="1398947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FA7BA3-D072-41D9-BCA4-3F8344C84B1C}" type="datetimeFigureOut">
              <a:rPr lang="en-US" smtClean="0"/>
              <a:t>10/15/2020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0E5FC9-9C07-4A94-9E44-1484F492911F}" type="slidenum">
              <a:rPr lang="en-US" smtClean="0"/>
              <a:t>‹#›</a:t>
            </a:fld>
            <a:endParaRPr lang="en-US"/>
          </a:p>
        </p:txBody>
      </p:sp>
    </p:spTree>
    <p:extLst>
      <p:ext uri="{BB962C8B-B14F-4D97-AF65-F5344CB8AC3E}">
        <p14:creationId xmlns:p14="http://schemas.microsoft.com/office/powerpoint/2010/main" val="619229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FA7BA3-D072-41D9-BCA4-3F8344C84B1C}" type="datetimeFigureOut">
              <a:rPr lang="en-US" smtClean="0"/>
              <a:t>10/15/2020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0E5FC9-9C07-4A94-9E44-1484F492911F}" type="slidenum">
              <a:rPr lang="en-US" smtClean="0"/>
              <a:t>‹#›</a:t>
            </a:fld>
            <a:endParaRPr lang="en-US"/>
          </a:p>
        </p:txBody>
      </p:sp>
    </p:spTree>
    <p:extLst>
      <p:ext uri="{BB962C8B-B14F-4D97-AF65-F5344CB8AC3E}">
        <p14:creationId xmlns:p14="http://schemas.microsoft.com/office/powerpoint/2010/main" val="1284010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A7BA3-D072-41D9-BCA4-3F8344C84B1C}" type="datetimeFigureOut">
              <a:rPr lang="en-US" smtClean="0"/>
              <a:t>10/15/2020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0E5FC9-9C07-4A94-9E44-1484F492911F}" type="slidenum">
              <a:rPr lang="en-US" smtClean="0"/>
              <a:t>‹#›</a:t>
            </a:fld>
            <a:endParaRPr lang="en-US"/>
          </a:p>
        </p:txBody>
      </p:sp>
    </p:spTree>
    <p:extLst>
      <p:ext uri="{BB962C8B-B14F-4D97-AF65-F5344CB8AC3E}">
        <p14:creationId xmlns:p14="http://schemas.microsoft.com/office/powerpoint/2010/main" val="733021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FA7BA3-D072-41D9-BCA4-3F8344C84B1C}" type="datetimeFigureOut">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E5FC9-9C07-4A94-9E44-1484F492911F}" type="slidenum">
              <a:rPr lang="en-US" smtClean="0"/>
              <a:t>‹#›</a:t>
            </a:fld>
            <a:endParaRPr lang="en-US"/>
          </a:p>
        </p:txBody>
      </p:sp>
    </p:spTree>
    <p:extLst>
      <p:ext uri="{BB962C8B-B14F-4D97-AF65-F5344CB8AC3E}">
        <p14:creationId xmlns:p14="http://schemas.microsoft.com/office/powerpoint/2010/main" val="1357409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FA7BA3-D072-41D9-BCA4-3F8344C84B1C}" type="datetimeFigureOut">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E5FC9-9C07-4A94-9E44-1484F492911F}" type="slidenum">
              <a:rPr lang="en-US" smtClean="0"/>
              <a:t>‹#›</a:t>
            </a:fld>
            <a:endParaRPr lang="en-US"/>
          </a:p>
        </p:txBody>
      </p:sp>
    </p:spTree>
    <p:extLst>
      <p:ext uri="{BB962C8B-B14F-4D97-AF65-F5344CB8AC3E}">
        <p14:creationId xmlns:p14="http://schemas.microsoft.com/office/powerpoint/2010/main" val="1161331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A7BA3-D072-41D9-BCA4-3F8344C84B1C}" type="datetimeFigureOut">
              <a:rPr lang="en-US" smtClean="0"/>
              <a:t>10/15/2020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E5FC9-9C07-4A94-9E44-1484F492911F}" type="slidenum">
              <a:rPr lang="en-US" smtClean="0"/>
              <a:t>‹#›</a:t>
            </a:fld>
            <a:endParaRPr lang="en-US"/>
          </a:p>
        </p:txBody>
      </p:sp>
    </p:spTree>
    <p:extLst>
      <p:ext uri="{BB962C8B-B14F-4D97-AF65-F5344CB8AC3E}">
        <p14:creationId xmlns:p14="http://schemas.microsoft.com/office/powerpoint/2010/main" val="418540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41417" y="3335382"/>
            <a:ext cx="9109166" cy="2804159"/>
          </a:xfrm>
        </p:spPr>
        <p:txBody>
          <a:bodyPr>
            <a:normAutofit fontScale="92500" lnSpcReduction="10000"/>
          </a:bodyPr>
          <a:lstStyle/>
          <a:p>
            <a:r>
              <a:rPr lang="fa-IR" sz="2000" b="1" dirty="0" smtClean="0">
                <a:cs typeface="B Lotus" panose="00000400000000000000" pitchFamily="2" charset="-78"/>
              </a:rPr>
              <a:t> </a:t>
            </a:r>
            <a:endParaRPr lang="fa-IR" b="1" dirty="0">
              <a:cs typeface="B Lotus" panose="00000400000000000000" pitchFamily="2" charset="-78"/>
            </a:endParaRPr>
          </a:p>
          <a:p>
            <a:r>
              <a:rPr lang="fa-IR" b="1" dirty="0" smtClean="0">
                <a:cs typeface="B Lotus" panose="00000400000000000000" pitchFamily="2" charset="-78"/>
              </a:rPr>
              <a:t>عنوان:</a:t>
            </a:r>
          </a:p>
          <a:p>
            <a:r>
              <a:rPr lang="fa-IR" sz="2800" b="1" dirty="0" smtClean="0">
                <a:cs typeface="B Lotus" panose="00000400000000000000" pitchFamily="2" charset="-78"/>
              </a:rPr>
              <a:t>بدن و شهر؛ اجتماع حسی درد در خیابان کریم‌خان‌ زند شیراز</a:t>
            </a:r>
          </a:p>
          <a:p>
            <a:endParaRPr lang="fa-IR" sz="2000" b="1" dirty="0" smtClean="0">
              <a:cs typeface="B Lotus" panose="00000400000000000000" pitchFamily="2" charset="-78"/>
            </a:endParaRPr>
          </a:p>
          <a:p>
            <a:r>
              <a:rPr lang="fa-IR" b="1" dirty="0" smtClean="0">
                <a:cs typeface="B Lotus" panose="00000400000000000000" pitchFamily="2" charset="-78"/>
              </a:rPr>
              <a:t>پروژه پایانی درس انسان‌شناسی شهری</a:t>
            </a:r>
          </a:p>
          <a:p>
            <a:r>
              <a:rPr lang="fa-IR" b="1" dirty="0" smtClean="0">
                <a:cs typeface="B Lotus" panose="00000400000000000000" pitchFamily="2" charset="-78"/>
              </a:rPr>
              <a:t>استاد: دکتر ناصر فکوهی</a:t>
            </a:r>
          </a:p>
          <a:p>
            <a:r>
              <a:rPr lang="fa-IR" sz="2000" b="1" dirty="0" smtClean="0">
                <a:cs typeface="B Lotus" panose="00000400000000000000" pitchFamily="2" charset="-78"/>
              </a:rPr>
              <a:t>دانشجو: سعید اسلامی‌راد</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6347" y="1109798"/>
            <a:ext cx="2059305" cy="2059305"/>
          </a:xfrm>
          <a:prstGeom prst="rect">
            <a:avLst/>
          </a:prstGeom>
        </p:spPr>
      </p:pic>
    </p:spTree>
    <p:extLst>
      <p:ext uri="{BB962C8B-B14F-4D97-AF65-F5344CB8AC3E}">
        <p14:creationId xmlns:p14="http://schemas.microsoft.com/office/powerpoint/2010/main" val="1797336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p:cNvSpPr>
            <a:spLocks noGrp="1"/>
          </p:cNvSpPr>
          <p:nvPr>
            <p:ph type="body" sz="half" idx="2"/>
          </p:nvPr>
        </p:nvSpPr>
        <p:spPr>
          <a:xfrm>
            <a:off x="812078" y="1109662"/>
            <a:ext cx="3932237" cy="3811588"/>
          </a:xfrm>
        </p:spPr>
        <p:txBody>
          <a:bodyPr>
            <a:noAutofit/>
          </a:bodyPr>
          <a:lstStyle/>
          <a:p>
            <a:pPr algn="just" rtl="1"/>
            <a:r>
              <a:rPr lang="fa-IR" sz="2400" dirty="0" smtClean="0">
                <a:cs typeface="B Lotus" panose="00000400000000000000" pitchFamily="2" charset="-78"/>
              </a:rPr>
              <a:t>ترافیک حمل و نقل یکی از عمده ترین مشکلات ناشی از تمرکز فضاهای درمانی موجود در خیابان کریم خان زند است.</a:t>
            </a:r>
          </a:p>
          <a:p>
            <a:pPr algn="just" rtl="1"/>
            <a:r>
              <a:rPr lang="fa-IR" sz="2400" dirty="0" smtClean="0">
                <a:cs typeface="B Lotus" panose="00000400000000000000" pitchFamily="2" charset="-78"/>
              </a:rPr>
              <a:t>تمرکز این فضاها باعث شده است همواره عبور و مرور با مشکلاتی همراه باشد؛ این مشکل تا بدان جاست که افراد سعی می کنند از مسیرهای جایگزین استفاده کنند.</a:t>
            </a:r>
          </a:p>
          <a:p>
            <a:pPr algn="just" rtl="1"/>
            <a:r>
              <a:rPr lang="fa-IR" sz="2400" dirty="0" smtClean="0">
                <a:cs typeface="B Lotus" panose="00000400000000000000" pitchFamily="2" charset="-78"/>
              </a:rPr>
              <a:t>این عوامل باعث می شوند تا افراد تنها به هنگام دریافت خدمات پزشکی به اجبار از این خیابان عبور کنند.</a:t>
            </a:r>
            <a:endParaRPr lang="en-US" sz="2400" dirty="0">
              <a:cs typeface="B Lotus" panose="00000400000000000000" pitchFamily="2" charset="-78"/>
            </a:endParaRPr>
          </a:p>
        </p:txBody>
      </p:sp>
    </p:spTree>
    <p:extLst>
      <p:ext uri="{BB962C8B-B14F-4D97-AF65-F5344CB8AC3E}">
        <p14:creationId xmlns:p14="http://schemas.microsoft.com/office/powerpoint/2010/main" val="2912541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p:cNvSpPr>
            <a:spLocks noGrp="1"/>
          </p:cNvSpPr>
          <p:nvPr>
            <p:ph type="body" sz="half" idx="2"/>
          </p:nvPr>
        </p:nvSpPr>
        <p:spPr>
          <a:xfrm>
            <a:off x="895206" y="1109662"/>
            <a:ext cx="3932237" cy="4629150"/>
          </a:xfrm>
        </p:spPr>
        <p:txBody>
          <a:bodyPr>
            <a:normAutofit lnSpcReduction="10000"/>
          </a:bodyPr>
          <a:lstStyle/>
          <a:p>
            <a:pPr algn="just" rtl="1"/>
            <a:r>
              <a:rPr lang="fa-IR" sz="2400" dirty="0" smtClean="0">
                <a:cs typeface="B Lotus" panose="00000400000000000000" pitchFamily="2" charset="-78"/>
              </a:rPr>
              <a:t>با حرکت به سمت میدان نمازی و پس از گذشتن از بیمارستان فقیهی به ساختمان مرکزی و اداری دانشگاه علوم پزشکی شیراز می رسیم که با نوع معماری خاص خود به یکی از اِلمان‌های شهری این خیابان نیز بدل شده است. </a:t>
            </a:r>
          </a:p>
          <a:p>
            <a:pPr algn="just" rtl="1"/>
            <a:r>
              <a:rPr lang="fa-IR" sz="2400" dirty="0" smtClean="0">
                <a:cs typeface="B Lotus" panose="00000400000000000000" pitchFamily="2" charset="-78"/>
              </a:rPr>
              <a:t>وجود مراکز آموزشی پزشکی در کنار مطب ها نوعی مسیر رشد و بدل شدن یک فرد به پزشک را نشان می دهد. یک فرد در همین دانشگاه درس می خواند و پس از فارغ التحصیلی در همین محدوده به طبابت مشغول می شود. برای او این خیابان مهم ترین فضای شهری زندگی روزمره اش خواهد بود.</a:t>
            </a:r>
            <a:endParaRPr lang="en-US" sz="2400" dirty="0">
              <a:cs typeface="B Lotus" panose="00000400000000000000" pitchFamily="2" charset="-78"/>
            </a:endParaRPr>
          </a:p>
        </p:txBody>
      </p:sp>
    </p:spTree>
    <p:extLst>
      <p:ext uri="{BB962C8B-B14F-4D97-AF65-F5344CB8AC3E}">
        <p14:creationId xmlns:p14="http://schemas.microsoft.com/office/powerpoint/2010/main" val="213229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988" y="715818"/>
            <a:ext cx="3932237" cy="1600200"/>
          </a:xfrm>
        </p:spPr>
        <p:txBody>
          <a:bodyPr>
            <a:noAutofit/>
          </a:bodyPr>
          <a:lstStyle/>
          <a:p>
            <a:pPr algn="just" rtl="1"/>
            <a:r>
              <a:rPr lang="fa-IR" sz="2400" dirty="0" smtClean="0">
                <a:cs typeface="B Lotus" panose="00000400000000000000" pitchFamily="2" charset="-78"/>
              </a:rPr>
              <a:t>توضیح تصویر: پیام های بهداشتی با ارجاع مذهبی نصب شده بر دیواره ساختمان دانشگاه علوم پزشکی. </a:t>
            </a:r>
            <a:endParaRPr lang="en-US" sz="2400" dirty="0">
              <a:cs typeface="B Lotus" panose="00000400000000000000"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11273" y="1168506"/>
            <a:ext cx="5416406" cy="4062305"/>
          </a:xfrm>
        </p:spPr>
      </p:pic>
      <p:sp>
        <p:nvSpPr>
          <p:cNvPr id="4" name="Text Placeholder 3"/>
          <p:cNvSpPr>
            <a:spLocks noGrp="1"/>
          </p:cNvSpPr>
          <p:nvPr>
            <p:ph type="body" sz="half" idx="2"/>
          </p:nvPr>
        </p:nvSpPr>
        <p:spPr>
          <a:xfrm>
            <a:off x="1550988" y="3046412"/>
            <a:ext cx="3932237" cy="3811588"/>
          </a:xfrm>
        </p:spPr>
        <p:txBody>
          <a:bodyPr>
            <a:normAutofit/>
          </a:bodyPr>
          <a:lstStyle/>
          <a:p>
            <a:pPr algn="just" rtl="1"/>
            <a:r>
              <a:rPr lang="fa-IR" sz="2400" dirty="0" smtClean="0">
                <a:cs typeface="B Lotus" panose="00000400000000000000" pitchFamily="2" charset="-78"/>
              </a:rPr>
              <a:t>دیدن پیام های بهداشتی برای افرادی که در حال گذر از خیابان هستند باعث درگیر شدن ذهن آن ها در خلال زندگی روزمره شان به مسائل بهداشتی و توجه به مقوله های درمانی است.</a:t>
            </a:r>
          </a:p>
          <a:p>
            <a:pPr algn="just" rtl="1"/>
            <a:endParaRPr lang="en-US" sz="2400" dirty="0">
              <a:cs typeface="B Lotus" panose="00000400000000000000" pitchFamily="2" charset="-78"/>
            </a:endParaRPr>
          </a:p>
        </p:txBody>
      </p:sp>
    </p:spTree>
    <p:extLst>
      <p:ext uri="{BB962C8B-B14F-4D97-AF65-F5344CB8AC3E}">
        <p14:creationId xmlns:p14="http://schemas.microsoft.com/office/powerpoint/2010/main" val="984234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8824" y="1108481"/>
            <a:ext cx="5895792" cy="4424101"/>
          </a:xfrm>
        </p:spPr>
      </p:pic>
      <p:sp>
        <p:nvSpPr>
          <p:cNvPr id="4" name="Text Placeholder 3"/>
          <p:cNvSpPr>
            <a:spLocks noGrp="1"/>
          </p:cNvSpPr>
          <p:nvPr>
            <p:ph type="body" sz="half" idx="2"/>
          </p:nvPr>
        </p:nvSpPr>
        <p:spPr>
          <a:xfrm>
            <a:off x="839788" y="1108481"/>
            <a:ext cx="4600430" cy="4941337"/>
          </a:xfrm>
        </p:spPr>
        <p:txBody>
          <a:bodyPr>
            <a:normAutofit fontScale="92500"/>
          </a:bodyPr>
          <a:lstStyle/>
          <a:p>
            <a:pPr algn="just" rtl="1"/>
            <a:r>
              <a:rPr lang="fa-IR" sz="2400" dirty="0" smtClean="0">
                <a:cs typeface="B Lotus" panose="00000400000000000000" pitchFamily="2" charset="-78"/>
              </a:rPr>
              <a:t>با تراکم هرچه بیشتر و تمرکز مطب های پزشکان در یک محدوده جغرافیایی خاص، شکلی از سردرگمی را برای آدرس‌یابی مطب های موردنظر برای افراد ایجاد می کند؛ افرادی که در حالت های مختلف در میانه خیابان ایستاده اند و در محاصره انبوه نام ها و تابلوها به دنبال نام های آشنای پزشکان خود می‌گردند یکی از صحنه های آشنا است.</a:t>
            </a:r>
          </a:p>
          <a:p>
            <a:pPr algn="just" rtl="1"/>
            <a:r>
              <a:rPr lang="fa-IR" sz="2400" dirty="0" smtClean="0">
                <a:cs typeface="B Lotus" panose="00000400000000000000" pitchFamily="2" charset="-78"/>
              </a:rPr>
              <a:t>با گذر از این خیابان و نیز خیابان هایی که افراد غیربومی در آن ها رفت و آمد دارند یکی از پرتکرارترین صحنه های اجتماعی پرس و جو درباره آدرس ها است که میان افراد شکل می گیرد.</a:t>
            </a:r>
          </a:p>
          <a:p>
            <a:pPr algn="just" rtl="1"/>
            <a:r>
              <a:rPr lang="fa-IR" sz="2400" dirty="0" smtClean="0">
                <a:cs typeface="B Lotus" panose="00000400000000000000" pitchFamily="2" charset="-78"/>
              </a:rPr>
              <a:t>همانگونه که برخی برای چندمین بار مسیرهای آشنای پزشک خود را طی می کنند برخی دیگر همه‌چیز را غریب و خود را بیگانه در محاصره انبوه نشانه ها می بینند.</a:t>
            </a:r>
            <a:endParaRPr lang="en-US" sz="2400" dirty="0">
              <a:cs typeface="B Lotus" panose="00000400000000000000" pitchFamily="2" charset="-78"/>
            </a:endParaRPr>
          </a:p>
        </p:txBody>
      </p:sp>
    </p:spTree>
    <p:extLst>
      <p:ext uri="{BB962C8B-B14F-4D97-AF65-F5344CB8AC3E}">
        <p14:creationId xmlns:p14="http://schemas.microsoft.com/office/powerpoint/2010/main" val="624799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70055" y="801882"/>
            <a:ext cx="4024054" cy="5362669"/>
          </a:xfrm>
        </p:spPr>
      </p:pic>
      <p:sp>
        <p:nvSpPr>
          <p:cNvPr id="4" name="Text Placeholder 3"/>
          <p:cNvSpPr>
            <a:spLocks noGrp="1"/>
          </p:cNvSpPr>
          <p:nvPr>
            <p:ph type="body" sz="half" idx="2"/>
          </p:nvPr>
        </p:nvSpPr>
        <p:spPr>
          <a:xfrm>
            <a:off x="1403927" y="1015617"/>
            <a:ext cx="4414981" cy="5148934"/>
          </a:xfrm>
        </p:spPr>
        <p:txBody>
          <a:bodyPr>
            <a:normAutofit/>
          </a:bodyPr>
          <a:lstStyle/>
          <a:p>
            <a:pPr algn="justLow" rtl="1"/>
            <a:r>
              <a:rPr lang="fa-IR" sz="2400" dirty="0" smtClean="0">
                <a:cs typeface="B Lotus" panose="00000400000000000000" pitchFamily="2" charset="-78"/>
              </a:rPr>
              <a:t>انبوه نشانه های نوشتاری با خطوط سفید در زمینه های تیره آبی رنگ نشانه پربسامدی در حافظه تصویری افرادی است که همواره و هرروز از این خیابان عبور می کنند.  </a:t>
            </a:r>
          </a:p>
          <a:p>
            <a:pPr algn="justLow" rtl="1"/>
            <a:r>
              <a:rPr lang="fa-IR" sz="2400" dirty="0" smtClean="0">
                <a:cs typeface="B Lotus" panose="00000400000000000000" pitchFamily="2" charset="-78"/>
              </a:rPr>
              <a:t>این گستردگی نوعی به هم ریختگی و آشفتگی در نشانه های بصری را ایجاد می کند که علاوه بر سردرگمی برای یافتن مطب یک دکتر نوعی از اختلال در سیستم دیداری را نیز سبب می شود؛ بطوریکه ذهن در نتیجه یک تکرار بصری خسته می شود: نشانه هایی که در تمام سطوح ساختمان ها را پوشانده اند.</a:t>
            </a:r>
            <a:endParaRPr lang="en-US" sz="2400" dirty="0">
              <a:cs typeface="B Lotus" panose="00000400000000000000" pitchFamily="2" charset="-78"/>
            </a:endParaRPr>
          </a:p>
        </p:txBody>
      </p:sp>
    </p:spTree>
    <p:extLst>
      <p:ext uri="{BB962C8B-B14F-4D97-AF65-F5344CB8AC3E}">
        <p14:creationId xmlns:p14="http://schemas.microsoft.com/office/powerpoint/2010/main" val="2212508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98025" y="525607"/>
            <a:ext cx="2991283" cy="5796167"/>
          </a:xfrm>
        </p:spPr>
      </p:pic>
      <p:sp>
        <p:nvSpPr>
          <p:cNvPr id="4" name="Text Placeholder 3"/>
          <p:cNvSpPr>
            <a:spLocks noGrp="1"/>
          </p:cNvSpPr>
          <p:nvPr>
            <p:ph type="body" sz="half" idx="2"/>
          </p:nvPr>
        </p:nvSpPr>
        <p:spPr>
          <a:xfrm>
            <a:off x="1108363" y="5407373"/>
            <a:ext cx="5892800" cy="914401"/>
          </a:xfrm>
        </p:spPr>
        <p:txBody>
          <a:bodyPr>
            <a:normAutofit/>
          </a:bodyPr>
          <a:lstStyle/>
          <a:p>
            <a:pPr algn="just" rtl="1"/>
            <a:r>
              <a:rPr lang="fa-IR" sz="2400" dirty="0" smtClean="0">
                <a:cs typeface="B Lotus" panose="00000400000000000000" pitchFamily="2" charset="-78"/>
              </a:rPr>
              <a:t>گاه به فرط تکرار از دیده شدن صحنه های پربسامد، ذهن دیگر چیزی نمی بیند.</a:t>
            </a:r>
          </a:p>
          <a:p>
            <a:pPr algn="just" rtl="1"/>
            <a:endParaRPr lang="fa-IR" sz="2400" dirty="0" smtClean="0">
              <a:cs typeface="B Lotus" panose="00000400000000000000" pitchFamily="2" charset="-78"/>
            </a:endParaRPr>
          </a:p>
          <a:p>
            <a:pPr algn="just" rtl="1"/>
            <a:endParaRPr lang="fa-IR" sz="2400" dirty="0" smtClean="0">
              <a:cs typeface="B Lotus" panose="00000400000000000000" pitchFamily="2" charset="-78"/>
            </a:endParaRPr>
          </a:p>
          <a:p>
            <a:pPr algn="just" rtl="1"/>
            <a:endParaRPr lang="en-US" sz="2400" dirty="0">
              <a:cs typeface="B Lotus" panose="00000400000000000000" pitchFamily="2" charset="-78"/>
            </a:endParaRPr>
          </a:p>
        </p:txBody>
      </p:sp>
    </p:spTree>
    <p:extLst>
      <p:ext uri="{BB962C8B-B14F-4D97-AF65-F5344CB8AC3E}">
        <p14:creationId xmlns:p14="http://schemas.microsoft.com/office/powerpoint/2010/main" val="2399413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08800" y="786920"/>
            <a:ext cx="3936242" cy="5248324"/>
          </a:xfrm>
        </p:spPr>
      </p:pic>
      <p:sp>
        <p:nvSpPr>
          <p:cNvPr id="4" name="Text Placeholder 3"/>
          <p:cNvSpPr>
            <a:spLocks noGrp="1"/>
          </p:cNvSpPr>
          <p:nvPr>
            <p:ph type="body" sz="half" idx="2"/>
          </p:nvPr>
        </p:nvSpPr>
        <p:spPr>
          <a:xfrm>
            <a:off x="1524000" y="786920"/>
            <a:ext cx="4673600" cy="4945352"/>
          </a:xfrm>
        </p:spPr>
        <p:txBody>
          <a:bodyPr>
            <a:normAutofit/>
          </a:bodyPr>
          <a:lstStyle/>
          <a:p>
            <a:pPr algn="just" rtl="1"/>
            <a:r>
              <a:rPr lang="fa-IR" sz="2400" dirty="0" smtClean="0">
                <a:cs typeface="B Lotus" panose="00000400000000000000" pitchFamily="2" charset="-78"/>
              </a:rPr>
              <a:t>وجود ساختمان های مرتبط با فرایند درمان مانند مرکز انتقال خون، جمعیت هلال احمر و داروخانه ها باعث شده است که نوعی دریافت سریع به خدمات را فراهم آورد. تمرکز این مراکز در کنار یکدیگر علاوه بر موانعی که ایجاد می‌کند باعث شده است تا افراد برای انجام تمامی مراحل پزشکی از معاینه و آسیب شناسی تا انجام آزمایش ها و انواع گرافی ها تا بستری و فرایند درمان را در همین محدوده فضای شهری طی کنند.</a:t>
            </a:r>
          </a:p>
          <a:p>
            <a:pPr algn="just" rtl="1"/>
            <a:r>
              <a:rPr lang="fa-IR" sz="2400" dirty="0" smtClean="0">
                <a:cs typeface="B Lotus" panose="00000400000000000000" pitchFamily="2" charset="-78"/>
              </a:rPr>
              <a:t>دیدن افرادی که سراسیمه بین این فضاها در حال حرکت هستند با در دست داشتن پرونده های پزشکی نشان از گستردگی تجربه درد و سعی در کاهش و رفع این تجربه حسی است.</a:t>
            </a:r>
            <a:endParaRPr lang="en-US" sz="2400" dirty="0">
              <a:cs typeface="B Lotus" panose="00000400000000000000" pitchFamily="2" charset="-78"/>
            </a:endParaRPr>
          </a:p>
        </p:txBody>
      </p:sp>
    </p:spTree>
    <p:extLst>
      <p:ext uri="{BB962C8B-B14F-4D97-AF65-F5344CB8AC3E}">
        <p14:creationId xmlns:p14="http://schemas.microsoft.com/office/powerpoint/2010/main" val="1158187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89027" y="987425"/>
            <a:ext cx="3452499" cy="5323866"/>
          </a:xfrm>
        </p:spPr>
      </p:pic>
      <p:sp>
        <p:nvSpPr>
          <p:cNvPr id="4" name="Text Placeholder 3"/>
          <p:cNvSpPr>
            <a:spLocks noGrp="1"/>
          </p:cNvSpPr>
          <p:nvPr>
            <p:ph type="body" sz="half" idx="2"/>
          </p:nvPr>
        </p:nvSpPr>
        <p:spPr>
          <a:xfrm>
            <a:off x="1791133" y="987425"/>
            <a:ext cx="3932237" cy="3811588"/>
          </a:xfrm>
        </p:spPr>
        <p:txBody>
          <a:bodyPr>
            <a:normAutofit/>
          </a:bodyPr>
          <a:lstStyle/>
          <a:p>
            <a:pPr algn="just" rtl="1"/>
            <a:r>
              <a:rPr lang="fa-IR" sz="2400" dirty="0" smtClean="0">
                <a:cs typeface="B Lotus" panose="00000400000000000000" pitchFamily="2" charset="-78"/>
              </a:rPr>
              <a:t>گاه در میان انبوه عابران و افرادی که در خیابان دیده می شوند چشم در این گستردگی یک سوژه مشخص را می‌بیند؛ گویی دیگر بدن ها و افراد همگی در این بدن خلاصه می شوند.</a:t>
            </a:r>
          </a:p>
          <a:p>
            <a:pPr algn="just" rtl="1"/>
            <a:r>
              <a:rPr lang="fa-IR" sz="2400" dirty="0" smtClean="0">
                <a:cs typeface="B Lotus" panose="00000400000000000000" pitchFamily="2" charset="-78"/>
              </a:rPr>
              <a:t>در میان عکس های گرفته شده برای من این بدن در تصویر مقابل یک بدن مثالی از ترجمان دیگر بدن ها </a:t>
            </a:r>
            <a:r>
              <a:rPr lang="fa-IR" sz="2400" dirty="0">
                <a:cs typeface="B Lotus" panose="00000400000000000000" pitchFamily="2" charset="-78"/>
              </a:rPr>
              <a:t>است(آیکون</a:t>
            </a:r>
            <a:r>
              <a:rPr lang="fa-IR" sz="2400" dirty="0" smtClean="0">
                <a:cs typeface="B Lotus" panose="00000400000000000000" pitchFamily="2" charset="-78"/>
              </a:rPr>
              <a:t>).</a:t>
            </a:r>
            <a:endParaRPr lang="en-US" sz="2400" dirty="0">
              <a:cs typeface="B Lotus" panose="00000400000000000000" pitchFamily="2" charset="-78"/>
            </a:endParaRPr>
          </a:p>
        </p:txBody>
      </p:sp>
    </p:spTree>
    <p:extLst>
      <p:ext uri="{BB962C8B-B14F-4D97-AF65-F5344CB8AC3E}">
        <p14:creationId xmlns:p14="http://schemas.microsoft.com/office/powerpoint/2010/main" val="620861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879" y="69273"/>
            <a:ext cx="3932237" cy="1600200"/>
          </a:xfrm>
        </p:spPr>
        <p:txBody>
          <a:bodyPr>
            <a:normAutofit/>
          </a:bodyPr>
          <a:lstStyle/>
          <a:p>
            <a:pPr algn="just" rtl="1"/>
            <a:r>
              <a:rPr lang="fa-IR" sz="2400" dirty="0" smtClean="0">
                <a:cs typeface="B Lotus" panose="00000400000000000000" pitchFamily="2" charset="-78"/>
              </a:rPr>
              <a:t>توضیح تصویر: درمانگاه امام رضا واقع در ضلع شمالی میدان نمازی</a:t>
            </a:r>
            <a:endParaRPr lang="en-US" sz="2400" dirty="0">
              <a:cs typeface="B Lotus" panose="00000400000000000000"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7766" y="987426"/>
            <a:ext cx="5577537" cy="4462030"/>
          </a:xfrm>
        </p:spPr>
      </p:pic>
      <p:sp>
        <p:nvSpPr>
          <p:cNvPr id="4" name="Text Placeholder 3"/>
          <p:cNvSpPr>
            <a:spLocks noGrp="1"/>
          </p:cNvSpPr>
          <p:nvPr>
            <p:ph type="body" sz="half" idx="2"/>
          </p:nvPr>
        </p:nvSpPr>
        <p:spPr>
          <a:xfrm>
            <a:off x="1116878" y="2085109"/>
            <a:ext cx="3932237" cy="3811588"/>
          </a:xfrm>
        </p:spPr>
        <p:txBody>
          <a:bodyPr>
            <a:normAutofit lnSpcReduction="10000"/>
          </a:bodyPr>
          <a:lstStyle/>
          <a:p>
            <a:pPr algn="just" rtl="1"/>
            <a:r>
              <a:rPr lang="fa-IR" sz="2400" dirty="0" smtClean="0">
                <a:cs typeface="B Lotus" panose="00000400000000000000" pitchFamily="2" charset="-78"/>
              </a:rPr>
              <a:t>میدان نمازی را می توان به مثابه یک میدان پزشکی دید. در سه موقعیت جغرافیایی این میدان سه بیمارستان یا درمانگاه مهم شیراز را می توان دید. </a:t>
            </a:r>
          </a:p>
          <a:p>
            <a:pPr algn="just" rtl="1"/>
            <a:r>
              <a:rPr lang="fa-IR" sz="2400" dirty="0" smtClean="0">
                <a:cs typeface="B Lotus" panose="00000400000000000000" pitchFamily="2" charset="-78"/>
              </a:rPr>
              <a:t>این امر به حدی است که از نظر تراکم رفت و آمد عابران و بیماران میدانی بسیار شلوغ را شکل داده است. انبوه افرادی که در جلوی ورودی این مراکز ایستاده اند حرکت برای سایر افرادی که از این مسیر عبور می کنند را دشوار کرده است.</a:t>
            </a:r>
            <a:endParaRPr lang="en-US" sz="2400" dirty="0">
              <a:cs typeface="B Lotus" panose="00000400000000000000" pitchFamily="2" charset="-78"/>
            </a:endParaRPr>
          </a:p>
        </p:txBody>
      </p:sp>
    </p:spTree>
    <p:extLst>
      <p:ext uri="{BB962C8B-B14F-4D97-AF65-F5344CB8AC3E}">
        <p14:creationId xmlns:p14="http://schemas.microsoft.com/office/powerpoint/2010/main" val="18026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2475" y="987425"/>
            <a:ext cx="4873625" cy="4873625"/>
          </a:xfrm>
        </p:spPr>
      </p:pic>
      <p:sp>
        <p:nvSpPr>
          <p:cNvPr id="4" name="Text Placeholder 3"/>
          <p:cNvSpPr>
            <a:spLocks noGrp="1"/>
          </p:cNvSpPr>
          <p:nvPr>
            <p:ph type="body" sz="half" idx="2"/>
          </p:nvPr>
        </p:nvSpPr>
        <p:spPr>
          <a:xfrm>
            <a:off x="1338551" y="1098261"/>
            <a:ext cx="3932237" cy="3811588"/>
          </a:xfrm>
        </p:spPr>
        <p:txBody>
          <a:bodyPr>
            <a:normAutofit/>
          </a:bodyPr>
          <a:lstStyle/>
          <a:p>
            <a:pPr algn="just" rtl="1"/>
            <a:r>
              <a:rPr lang="fa-IR" sz="2400" dirty="0" smtClean="0">
                <a:cs typeface="B Lotus" panose="00000400000000000000" pitchFamily="2" charset="-78"/>
              </a:rPr>
              <a:t>توضیح تصویر: درمانگاه امام رضا از زاویه درون میدان نمازی</a:t>
            </a:r>
          </a:p>
          <a:p>
            <a:pPr algn="just" rtl="1"/>
            <a:endParaRPr lang="fa-IR" sz="2400" dirty="0">
              <a:cs typeface="B Lotus" panose="00000400000000000000" pitchFamily="2" charset="-78"/>
            </a:endParaRPr>
          </a:p>
          <a:p>
            <a:pPr algn="just" rtl="1"/>
            <a:r>
              <a:rPr lang="fa-IR" sz="2400" dirty="0" smtClean="0">
                <a:cs typeface="B Lotus" panose="00000400000000000000" pitchFamily="2" charset="-78"/>
              </a:rPr>
              <a:t>ترافیک زیاد وسائط نقلیه در سطح میدان و خیابان و نیز عابران پیاده باعث شده است بسیاری از افراد برای </a:t>
            </a:r>
            <a:r>
              <a:rPr lang="fa-IR" sz="2400" dirty="0">
                <a:cs typeface="B Lotus" panose="00000400000000000000" pitchFamily="2" charset="-78"/>
              </a:rPr>
              <a:t>رفت و </a:t>
            </a:r>
            <a:r>
              <a:rPr lang="fa-IR" sz="2400" dirty="0" smtClean="0">
                <a:cs typeface="B Lotus" panose="00000400000000000000" pitchFamily="2" charset="-78"/>
              </a:rPr>
              <a:t>آمدهایشان مسیر خیابان را انتخاب کنند.</a:t>
            </a:r>
            <a:endParaRPr lang="en-US" sz="2400" dirty="0">
              <a:cs typeface="B Lotus" panose="00000400000000000000" pitchFamily="2" charset="-78"/>
            </a:endParaRPr>
          </a:p>
        </p:txBody>
      </p:sp>
    </p:spTree>
    <p:extLst>
      <p:ext uri="{BB962C8B-B14F-4D97-AF65-F5344CB8AC3E}">
        <p14:creationId xmlns:p14="http://schemas.microsoft.com/office/powerpoint/2010/main" val="3918521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cs typeface="B Lotus" panose="00000400000000000000" pitchFamily="2" charset="-78"/>
              </a:rPr>
              <a:t>بیان مسأله</a:t>
            </a:r>
            <a:endParaRPr lang="en-US" sz="4000" dirty="0">
              <a:cs typeface="B Lotus" panose="00000400000000000000" pitchFamily="2" charset="-78"/>
            </a:endParaRPr>
          </a:p>
        </p:txBody>
      </p:sp>
      <p:sp>
        <p:nvSpPr>
          <p:cNvPr id="3" name="Content Placeholder 2"/>
          <p:cNvSpPr>
            <a:spLocks noGrp="1"/>
          </p:cNvSpPr>
          <p:nvPr>
            <p:ph idx="1"/>
          </p:nvPr>
        </p:nvSpPr>
        <p:spPr>
          <a:xfrm>
            <a:off x="838200" y="1838036"/>
            <a:ext cx="10515600" cy="4221019"/>
          </a:xfrm>
        </p:spPr>
        <p:txBody>
          <a:bodyPr>
            <a:noAutofit/>
          </a:bodyPr>
          <a:lstStyle/>
          <a:p>
            <a:pPr algn="just" rtl="1"/>
            <a:r>
              <a:rPr lang="fa-IR" sz="2600" dirty="0" smtClean="0">
                <a:cs typeface="B Lotus" panose="00000400000000000000" pitchFamily="2" charset="-78"/>
              </a:rPr>
              <a:t>وجود برخی فضاهای اجتماعی برای رهگذران دربردارنده برخی تجارب زیسته و یا مشاهده تجارب دیگر افراد حاضر در آن فضاهاست. یکی از این فضاها، محیط های بیمارستانی و کلینیکی موجود در شهر است؛ وجود افراد حاضر در این فضاها همگی نوعی از تجربه حسی و ادراکی را شکل می دهد. برای من بعنوان یک مردم‌نگار علاوه بر مشاهده این افراد نوعی از تجربه زیسته نیز باعث شد تا به انجام این پروژه دست بزنم.</a:t>
            </a:r>
          </a:p>
          <a:p>
            <a:pPr algn="just" rtl="1"/>
            <a:r>
              <a:rPr lang="fa-IR" sz="2600" dirty="0" smtClean="0">
                <a:cs typeface="B Lotus" panose="00000400000000000000" pitchFamily="2" charset="-78"/>
              </a:rPr>
              <a:t>بدن که جزو اصلی ترین دارایی حسی و تجربی افراد است نوعی از ناخوشی و درد یا سرخوشی و لذت را شکل می دهد. برای من دیدن بدن ها بر دیدن چهره ها اولویت می یابد چراکه می دانم کسی که در این فضاها حاضر است یا خود در حال تجربه درد است یا به دلیل نزدیکی با کسی که بیمار است نوعی رنج روانی را با خود حمل می کند؛ بعد از این است که به چهره ها می نگرم و سعی می‌کنم رد درد را در آن ها بازیابم.</a:t>
            </a:r>
          </a:p>
          <a:p>
            <a:pPr algn="just" rtl="1"/>
            <a:r>
              <a:rPr lang="fa-IR" sz="2600" dirty="0" smtClean="0">
                <a:cs typeface="B Lotus" panose="00000400000000000000" pitchFamily="2" charset="-78"/>
              </a:rPr>
              <a:t>تجربه حسی درد با اجتماع حسی بدن ها در فضا معنا می یابد؛ </a:t>
            </a:r>
            <a:r>
              <a:rPr lang="fa-IR" sz="2600" i="1" dirty="0" smtClean="0">
                <a:cs typeface="B Lotus" panose="00000400000000000000" pitchFamily="2" charset="-78"/>
              </a:rPr>
              <a:t>بدن های بیمار و روان های رنجور</a:t>
            </a:r>
            <a:r>
              <a:rPr lang="fa-IR" sz="2600" dirty="0" smtClean="0">
                <a:cs typeface="B Lotus" panose="00000400000000000000" pitchFamily="2" charset="-78"/>
              </a:rPr>
              <a:t>.</a:t>
            </a:r>
            <a:endParaRPr lang="en-US" sz="2600" dirty="0">
              <a:cs typeface="B Lotus" panose="00000400000000000000" pitchFamily="2" charset="-78"/>
            </a:endParaRPr>
          </a:p>
        </p:txBody>
      </p:sp>
    </p:spTree>
    <p:extLst>
      <p:ext uri="{BB962C8B-B14F-4D97-AF65-F5344CB8AC3E}">
        <p14:creationId xmlns:p14="http://schemas.microsoft.com/office/powerpoint/2010/main" val="2382804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90046" y="2352023"/>
            <a:ext cx="5050283" cy="3789646"/>
          </a:xfrm>
        </p:spPr>
      </p:pic>
      <p:sp>
        <p:nvSpPr>
          <p:cNvPr id="4" name="Text Placeholder 3"/>
          <p:cNvSpPr>
            <a:spLocks noGrp="1"/>
          </p:cNvSpPr>
          <p:nvPr>
            <p:ph type="body" sz="half" idx="2"/>
          </p:nvPr>
        </p:nvSpPr>
        <p:spPr>
          <a:xfrm>
            <a:off x="1745712" y="526473"/>
            <a:ext cx="8996217" cy="1611024"/>
          </a:xfrm>
        </p:spPr>
        <p:txBody>
          <a:bodyPr>
            <a:normAutofit fontScale="92500"/>
          </a:bodyPr>
          <a:lstStyle/>
          <a:p>
            <a:pPr algn="just" rtl="1"/>
            <a:r>
              <a:rPr lang="fa-IR" sz="2400" dirty="0" smtClean="0">
                <a:cs typeface="B Lotus" panose="00000400000000000000" pitchFamily="2" charset="-78"/>
              </a:rPr>
              <a:t>توضیح تصویر: ورودی درمانگاه شهید مطهری واقع در ضلع شمال غربی میدان نمازی</a:t>
            </a:r>
          </a:p>
          <a:p>
            <a:pPr algn="just" rtl="1"/>
            <a:r>
              <a:rPr lang="fa-IR" sz="2400" dirty="0" smtClean="0">
                <a:cs typeface="B Lotus" panose="00000400000000000000" pitchFamily="2" charset="-78"/>
              </a:rPr>
              <a:t>همانگونه که برخی بدان ها در انتظار نشسته اند، بدن های دیگر در نوعی سراسیمگی در حال حرکت‌اند. بدن های نشسته در درون، نوعی آشوب ترجمانی درد را حمل می کنند که در چهره هاشان هویدا می‌شود؛ همین آشوب برای رهگذارن در قالب گام های بلند و سرآسیمه بیان می شود.</a:t>
            </a:r>
            <a:endParaRPr lang="fa-IR" sz="2400" dirty="0">
              <a:cs typeface="B Lotus" panose="00000400000000000000" pitchFamily="2" charset="-7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7028" y="2352023"/>
            <a:ext cx="3396936" cy="3789646"/>
          </a:xfrm>
          <a:prstGeom prst="rect">
            <a:avLst/>
          </a:prstGeom>
        </p:spPr>
      </p:pic>
    </p:spTree>
    <p:extLst>
      <p:ext uri="{BB962C8B-B14F-4D97-AF65-F5344CB8AC3E}">
        <p14:creationId xmlns:p14="http://schemas.microsoft.com/office/powerpoint/2010/main" val="2727937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50" y="987425"/>
            <a:ext cx="5747475" cy="4873625"/>
          </a:xfrm>
        </p:spPr>
      </p:pic>
      <p:sp>
        <p:nvSpPr>
          <p:cNvPr id="4" name="Text Placeholder 3"/>
          <p:cNvSpPr>
            <a:spLocks noGrp="1"/>
          </p:cNvSpPr>
          <p:nvPr>
            <p:ph type="body" sz="half" idx="2"/>
          </p:nvPr>
        </p:nvSpPr>
        <p:spPr>
          <a:xfrm>
            <a:off x="913679" y="1054244"/>
            <a:ext cx="3932237" cy="4806806"/>
          </a:xfrm>
        </p:spPr>
        <p:txBody>
          <a:bodyPr>
            <a:normAutofit/>
          </a:bodyPr>
          <a:lstStyle/>
          <a:p>
            <a:pPr algn="just" rtl="1"/>
            <a:r>
              <a:rPr lang="fa-IR" sz="2400" dirty="0" smtClean="0">
                <a:cs typeface="B Lotus" panose="00000400000000000000" pitchFamily="2" charset="-78"/>
              </a:rPr>
              <a:t>بدن های رنجور رویِ دیگری از زندگی را نشان می دهند، اگر مراکز خرید ترجمان خوشی ها و کسب لذت ها است، صحنه های بیمارستانی در خیابان‌ها سویه ناآرام و ناخوش زندگی است.</a:t>
            </a:r>
          </a:p>
          <a:p>
            <a:pPr algn="just" rtl="1"/>
            <a:endParaRPr lang="fa-IR" sz="2400" dirty="0" smtClean="0">
              <a:cs typeface="B Lotus" panose="00000400000000000000" pitchFamily="2" charset="-78"/>
            </a:endParaRPr>
          </a:p>
          <a:p>
            <a:pPr algn="just" rtl="1"/>
            <a:endParaRPr lang="en-US" sz="2400" dirty="0">
              <a:cs typeface="B Lotus" panose="00000400000000000000" pitchFamily="2" charset="-78"/>
            </a:endParaRPr>
          </a:p>
        </p:txBody>
      </p:sp>
    </p:spTree>
    <p:extLst>
      <p:ext uri="{BB962C8B-B14F-4D97-AF65-F5344CB8AC3E}">
        <p14:creationId xmlns:p14="http://schemas.microsoft.com/office/powerpoint/2010/main" val="687803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043" y="987425"/>
            <a:ext cx="3932237" cy="930564"/>
          </a:xfrm>
        </p:spPr>
        <p:txBody>
          <a:bodyPr>
            <a:normAutofit/>
          </a:bodyPr>
          <a:lstStyle/>
          <a:p>
            <a:pPr algn="just" rtl="1"/>
            <a:r>
              <a:rPr lang="fa-IR" sz="2400" dirty="0" smtClean="0">
                <a:cs typeface="B Lotus" panose="00000400000000000000" pitchFamily="2" charset="-78"/>
              </a:rPr>
              <a:t>توضیح تصویر: ورودی بیمارستان نمازی واقع در ضلع غربی میدان نمازی</a:t>
            </a:r>
            <a:endParaRPr lang="en-US" sz="2400" dirty="0">
              <a:cs typeface="B Lotus" panose="00000400000000000000" pitchFamily="2" charset="-78"/>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59463" y="987425"/>
            <a:ext cx="5819650" cy="4873625"/>
          </a:xfrm>
        </p:spPr>
      </p:pic>
      <p:sp>
        <p:nvSpPr>
          <p:cNvPr id="4" name="Text Placeholder 3"/>
          <p:cNvSpPr>
            <a:spLocks noGrp="1"/>
          </p:cNvSpPr>
          <p:nvPr>
            <p:ph type="body" sz="half" idx="2"/>
          </p:nvPr>
        </p:nvSpPr>
        <p:spPr>
          <a:xfrm>
            <a:off x="839788" y="2057400"/>
            <a:ext cx="4098492" cy="3811588"/>
          </a:xfrm>
        </p:spPr>
        <p:txBody>
          <a:bodyPr>
            <a:normAutofit/>
          </a:bodyPr>
          <a:lstStyle/>
          <a:p>
            <a:pPr algn="just" rtl="1"/>
            <a:r>
              <a:rPr lang="fa-IR" sz="2400" dirty="0" smtClean="0">
                <a:cs typeface="B Lotus" panose="00000400000000000000" pitchFamily="2" charset="-78"/>
              </a:rPr>
              <a:t>بیمارستان نمازی یکی از مهم ترین و قدیمی ترین بیمارستان شیراز است. گستردگی و وسعت این بیمارستان به حدی است که می توان آن را یک شهرک بیمارستانی دانست. در تصویر وجود ون‌های آماده برای انتقال بیماران و افراد به درون بیمارستان نشان دهنده این وسعت فضایی است.</a:t>
            </a:r>
            <a:endParaRPr lang="en-US" sz="2400" dirty="0">
              <a:cs typeface="B Lotus" panose="00000400000000000000" pitchFamily="2" charset="-78"/>
            </a:endParaRPr>
          </a:p>
        </p:txBody>
      </p:sp>
    </p:spTree>
    <p:extLst>
      <p:ext uri="{BB962C8B-B14F-4D97-AF65-F5344CB8AC3E}">
        <p14:creationId xmlns:p14="http://schemas.microsoft.com/office/powerpoint/2010/main" val="3250440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58181" y="840405"/>
            <a:ext cx="3822473" cy="5183540"/>
          </a:xfrm>
        </p:spPr>
      </p:pic>
      <p:sp>
        <p:nvSpPr>
          <p:cNvPr id="4" name="Text Placeholder 3"/>
          <p:cNvSpPr>
            <a:spLocks noGrp="1"/>
          </p:cNvSpPr>
          <p:nvPr>
            <p:ph type="body" sz="half" idx="2"/>
          </p:nvPr>
        </p:nvSpPr>
        <p:spPr>
          <a:xfrm>
            <a:off x="839788" y="995363"/>
            <a:ext cx="5440939" cy="4873625"/>
          </a:xfrm>
        </p:spPr>
        <p:txBody>
          <a:bodyPr>
            <a:normAutofit/>
          </a:bodyPr>
          <a:lstStyle/>
          <a:p>
            <a:pPr algn="just" rtl="1"/>
            <a:r>
              <a:rPr lang="fa-IR" sz="2400" dirty="0" smtClean="0">
                <a:cs typeface="B Lotus" panose="00000400000000000000" pitchFamily="2" charset="-78"/>
              </a:rPr>
              <a:t>ایستگاه مترو نمازی را می توان ایستگاه بیماران و بدن‌های رنجور دانست. </a:t>
            </a:r>
          </a:p>
          <a:p>
            <a:pPr algn="just" rtl="1"/>
            <a:r>
              <a:rPr lang="fa-IR" sz="2400" dirty="0" smtClean="0">
                <a:cs typeface="B Lotus" panose="00000400000000000000" pitchFamily="2" charset="-78"/>
              </a:rPr>
              <a:t>به دلیل تمرکز مراکز درمانی در این بیمارستان عمده افرادی که از طریق مترو به این ایستگاه می آیند افرادی هستند که به دنبال دریافت خدمات پزشکی‌اند.</a:t>
            </a:r>
          </a:p>
          <a:p>
            <a:pPr algn="just" rtl="1"/>
            <a:r>
              <a:rPr lang="fa-IR" sz="2400" dirty="0" smtClean="0">
                <a:cs typeface="B Lotus" panose="00000400000000000000" pitchFamily="2" charset="-78"/>
              </a:rPr>
              <a:t>نام‌بخشی به یک میدان یا یک ایستگاه به نام یک بیمارستان(و البته شخص محمد نمازی؛ از وقف کنندگان بسیاری از مراکز درمانی و آموزشی شیراز) نشان از هویت‌یابی این میدان و این جغرافیای شخصی از طریق ارجاع به نام بیمارستان است.</a:t>
            </a:r>
          </a:p>
          <a:p>
            <a:pPr algn="just" rtl="1"/>
            <a:r>
              <a:rPr lang="fa-IR" sz="2400" dirty="0" smtClean="0">
                <a:cs typeface="B Lotus" panose="00000400000000000000" pitchFamily="2" charset="-78"/>
              </a:rPr>
              <a:t>برای همگی شهروندان و بسیاری از افراد غیربومی نام میدان نمازی با تصویر بیمارستان نمازی گره خورده است.</a:t>
            </a:r>
            <a:endParaRPr lang="en-US" sz="2400" dirty="0">
              <a:cs typeface="B Lotus" panose="00000400000000000000" pitchFamily="2" charset="-78"/>
            </a:endParaRPr>
          </a:p>
        </p:txBody>
      </p:sp>
    </p:spTree>
    <p:extLst>
      <p:ext uri="{BB962C8B-B14F-4D97-AF65-F5344CB8AC3E}">
        <p14:creationId xmlns:p14="http://schemas.microsoft.com/office/powerpoint/2010/main" val="12809154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9788" y="2991716"/>
            <a:ext cx="3243305" cy="3335193"/>
          </a:xfrm>
        </p:spPr>
      </p:pic>
      <p:sp>
        <p:nvSpPr>
          <p:cNvPr id="4" name="Text Placeholder 3"/>
          <p:cNvSpPr>
            <a:spLocks noGrp="1"/>
          </p:cNvSpPr>
          <p:nvPr>
            <p:ph type="body" sz="half" idx="2"/>
          </p:nvPr>
        </p:nvSpPr>
        <p:spPr>
          <a:xfrm>
            <a:off x="839788" y="533400"/>
            <a:ext cx="10481017" cy="2108200"/>
          </a:xfrm>
        </p:spPr>
        <p:txBody>
          <a:bodyPr>
            <a:normAutofit fontScale="92500" lnSpcReduction="10000"/>
          </a:bodyPr>
          <a:lstStyle/>
          <a:p>
            <a:pPr algn="just" rtl="1"/>
            <a:r>
              <a:rPr lang="fa-IR" sz="2400" dirty="0" smtClean="0">
                <a:cs typeface="B Lotus" panose="00000400000000000000" pitchFamily="2" charset="-78"/>
              </a:rPr>
              <a:t>دیدن یک تصویر در صحنه زندگی روزمره می تواند برداشت های متفاوتی را ایجاد کند:</a:t>
            </a:r>
          </a:p>
          <a:p>
            <a:pPr algn="just" rtl="1"/>
            <a:r>
              <a:rPr lang="fa-IR" sz="2400" dirty="0" smtClean="0">
                <a:cs typeface="B Lotus" panose="00000400000000000000" pitchFamily="2" charset="-78"/>
              </a:rPr>
              <a:t>یک صحنه می تواند برای یک فرد عادی که تنها در حال عبور است تصویری مانند تصویر میانی را داشته باشد؛ تصویری چون دیگر تصویرها.</a:t>
            </a:r>
          </a:p>
          <a:p>
            <a:pPr algn="just" rtl="1"/>
            <a:r>
              <a:rPr lang="fa-IR" sz="2400" dirty="0" smtClean="0">
                <a:cs typeface="B Lotus" panose="00000400000000000000" pitchFamily="2" charset="-78"/>
              </a:rPr>
              <a:t>اما همین صحنه می تواند برای یک مردم نگار چیزی شبیه به تصویر سمت راست باشد؛ او ترجمان بدن ها را می بیند.</a:t>
            </a:r>
          </a:p>
          <a:p>
            <a:pPr algn="just" rtl="1"/>
            <a:r>
              <a:rPr lang="fa-IR" sz="2400" dirty="0" smtClean="0">
                <a:cs typeface="B Lotus" panose="00000400000000000000" pitchFamily="2" charset="-78"/>
              </a:rPr>
              <a:t>اما برای شخصی که خود بیمار است تصویر می تواند چیزی شبیه به تصویر سمت چپ باشد؛ او خود رنجوری بدن ها را از طریق اندام های حسی اش درک می کند.</a:t>
            </a:r>
            <a:endParaRPr lang="en-US" sz="2400" dirty="0">
              <a:cs typeface="B Lotus" panose="00000400000000000000" pitchFamily="2" charset="-7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1164" y="2990003"/>
            <a:ext cx="3260435" cy="333690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9670" y="2990003"/>
            <a:ext cx="3221135" cy="3336905"/>
          </a:xfrm>
          <a:prstGeom prst="rect">
            <a:avLst/>
          </a:prstGeom>
        </p:spPr>
      </p:pic>
    </p:spTree>
    <p:extLst>
      <p:ext uri="{BB962C8B-B14F-4D97-AF65-F5344CB8AC3E}">
        <p14:creationId xmlns:p14="http://schemas.microsoft.com/office/powerpoint/2010/main" val="19430477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2475" y="987425"/>
            <a:ext cx="4873625" cy="4873625"/>
          </a:xfrm>
        </p:spPr>
      </p:pic>
      <p:sp>
        <p:nvSpPr>
          <p:cNvPr id="4" name="Text Placeholder 3"/>
          <p:cNvSpPr>
            <a:spLocks noGrp="1"/>
          </p:cNvSpPr>
          <p:nvPr>
            <p:ph type="body" sz="half" idx="2"/>
          </p:nvPr>
        </p:nvSpPr>
        <p:spPr>
          <a:xfrm>
            <a:off x="839788" y="987425"/>
            <a:ext cx="4535776" cy="5062393"/>
          </a:xfrm>
        </p:spPr>
        <p:txBody>
          <a:bodyPr>
            <a:normAutofit lnSpcReduction="10000"/>
          </a:bodyPr>
          <a:lstStyle/>
          <a:p>
            <a:pPr algn="just" rtl="1"/>
            <a:r>
              <a:rPr lang="fa-IR" sz="2400" dirty="0" smtClean="0">
                <a:cs typeface="B Lotus" panose="00000400000000000000" pitchFamily="2" charset="-78"/>
              </a:rPr>
              <a:t>توضیح تصویر: یکی از چندین ساختمان های موجود در بیمارستان نمازی.</a:t>
            </a:r>
          </a:p>
          <a:p>
            <a:pPr algn="just" rtl="1"/>
            <a:r>
              <a:rPr lang="fa-IR" sz="2400" dirty="0" smtClean="0">
                <a:cs typeface="B Lotus" panose="00000400000000000000" pitchFamily="2" charset="-78"/>
              </a:rPr>
              <a:t>بیمارستان نمازی برای من بیشتر نوعی چشم‌انداز تجربه زیسته از مرگ است. کمتر کسی است که در شیراز به هر دلیلی به این بیمارستان حداقل یک بار رفت و آمد نداشته باشد. برای من علاوه بر تجربه های شخصی مرتبط با بدن که در قالب معاینات و آزمایش ها وجود داشته است، یادآور صحنه های مرگ نزدیک ترین اشخاص و یا بستری شدن آنها است. </a:t>
            </a:r>
          </a:p>
          <a:p>
            <a:pPr algn="just" rtl="1"/>
            <a:r>
              <a:rPr lang="fa-IR" sz="2400" dirty="0" smtClean="0">
                <a:cs typeface="B Lotus" panose="00000400000000000000" pitchFamily="2" charset="-78"/>
              </a:rPr>
              <a:t>برای من دیدن بیمارستان یادآور صحنه های ناخوشی بستری شدن پدرم یا مرگ مادرم است؛ برای همین در زندگی روزمره سعی می‌کنم از گذر از میدان نمازی و دیدن صحنه بیمارستان اجتناب کنم.</a:t>
            </a:r>
            <a:endParaRPr lang="en-US" sz="2400" dirty="0">
              <a:cs typeface="B Lotus" panose="00000400000000000000" pitchFamily="2" charset="-78"/>
            </a:endParaRPr>
          </a:p>
        </p:txBody>
      </p:sp>
    </p:spTree>
    <p:extLst>
      <p:ext uri="{BB962C8B-B14F-4D97-AF65-F5344CB8AC3E}">
        <p14:creationId xmlns:p14="http://schemas.microsoft.com/office/powerpoint/2010/main" val="32685900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19274" y="2863271"/>
            <a:ext cx="3565238" cy="3565238"/>
          </a:xfrm>
        </p:spPr>
      </p:pic>
      <p:sp>
        <p:nvSpPr>
          <p:cNvPr id="4" name="Text Placeholder 3"/>
          <p:cNvSpPr>
            <a:spLocks noGrp="1"/>
          </p:cNvSpPr>
          <p:nvPr>
            <p:ph type="body" sz="half" idx="2"/>
          </p:nvPr>
        </p:nvSpPr>
        <p:spPr>
          <a:xfrm>
            <a:off x="1126115" y="489526"/>
            <a:ext cx="9929812" cy="2013528"/>
          </a:xfrm>
        </p:spPr>
        <p:txBody>
          <a:bodyPr>
            <a:normAutofit lnSpcReduction="10000"/>
          </a:bodyPr>
          <a:lstStyle/>
          <a:p>
            <a:pPr algn="just" rtl="1"/>
            <a:r>
              <a:rPr lang="fa-IR" sz="2400" dirty="0" smtClean="0">
                <a:cs typeface="B Lotus" panose="00000400000000000000" pitchFamily="2" charset="-78"/>
              </a:rPr>
              <a:t>گذر از بخش های مختلف مجموعه بیمارستان های مرکز درمانی نمازی، بیشتر شبیه به ورود و پرسه زنی در یک شهر بیمارستانی است؛ شهری که همگی افرادی که در آن حضور دارند همگی با مقوله درد، درمان و پزشکی ارتباط دارند؛ یا پزشک و پرستار، یا کارمندان بخش های مختلف، همراهان بیمار یا خود بیمار هستند.</a:t>
            </a:r>
          </a:p>
          <a:p>
            <a:pPr algn="just" rtl="1"/>
            <a:r>
              <a:rPr lang="fa-IR" sz="2400" dirty="0" smtClean="0">
                <a:cs typeface="B Lotus" panose="00000400000000000000" pitchFamily="2" charset="-78"/>
              </a:rPr>
              <a:t>این بیمارستان به دلیل وسعت قابل بررسی اش می تواند خود یک میدان مطالعاتی مستقل برای انجام مطالعات مردم نگاری باشد.</a:t>
            </a:r>
            <a:endParaRPr lang="en-US" sz="2400" dirty="0">
              <a:cs typeface="B Lotus" panose="00000400000000000000" pitchFamily="2" charset="-7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6548" y="2854036"/>
            <a:ext cx="3574473" cy="3574473"/>
          </a:xfrm>
          <a:prstGeom prst="rect">
            <a:avLst/>
          </a:prstGeom>
        </p:spPr>
      </p:pic>
    </p:spTree>
    <p:extLst>
      <p:ext uri="{BB962C8B-B14F-4D97-AF65-F5344CB8AC3E}">
        <p14:creationId xmlns:p14="http://schemas.microsoft.com/office/powerpoint/2010/main" val="1791439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614507"/>
            <a:ext cx="10515600" cy="1325563"/>
          </a:xfrm>
        </p:spPr>
        <p:txBody>
          <a:bodyPr>
            <a:noAutofit/>
          </a:bodyPr>
          <a:lstStyle/>
          <a:p>
            <a:pPr algn="just" rtl="1"/>
            <a:r>
              <a:rPr lang="fa-IR" sz="2400" dirty="0" smtClean="0">
                <a:cs typeface="B Lotus" panose="00000400000000000000" pitchFamily="2" charset="-78"/>
              </a:rPr>
              <a:t>در تصویر زیر جغرافیای شهری خیابان کریم خان زند را مشاهده می کنید؛ این خیابان طولی گسترده تر دارد و در این پروژه تنها بر حد فاصل بین میدان امام حسین تا میدان نمازی مورد مشاهده قرار گرفته است.</a:t>
            </a:r>
            <a:br>
              <a:rPr lang="fa-IR" sz="2400" dirty="0" smtClean="0">
                <a:cs typeface="B Lotus" panose="00000400000000000000" pitchFamily="2" charset="-78"/>
              </a:rPr>
            </a:br>
            <a:r>
              <a:rPr lang="fa-IR" sz="2400" dirty="0" smtClean="0">
                <a:cs typeface="B Lotus" panose="00000400000000000000" pitchFamily="2" charset="-78"/>
              </a:rPr>
              <a:t>در تصویر زیر فضاهای درون دایره درمانگاه ها و بیمارستان های اصلی در این خیابان را نشان می دهد و دو فضای مربعی شکل نشان دهنده محیط های آموزشی دانشگاه علوم پزشکی شیراز است که در این خیابان بر چشم انداز هرچه پزشکی شدن فضای شهری افزوده است.</a:t>
            </a:r>
            <a:endParaRPr lang="en-US" sz="2400" dirty="0">
              <a:cs typeface="B Lotus" panose="000004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2493" y="2278207"/>
            <a:ext cx="6607013" cy="4351338"/>
          </a:xfrm>
        </p:spPr>
      </p:pic>
    </p:spTree>
    <p:extLst>
      <p:ext uri="{BB962C8B-B14F-4D97-AF65-F5344CB8AC3E}">
        <p14:creationId xmlns:p14="http://schemas.microsoft.com/office/powerpoint/2010/main" val="1366175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8530" y="390604"/>
            <a:ext cx="4325040" cy="3054559"/>
          </a:xfrm>
        </p:spPr>
      </p:pic>
      <p:sp>
        <p:nvSpPr>
          <p:cNvPr id="7" name="Text Placeholder 6"/>
          <p:cNvSpPr>
            <a:spLocks noGrp="1"/>
          </p:cNvSpPr>
          <p:nvPr>
            <p:ph type="body" sz="half" idx="2"/>
          </p:nvPr>
        </p:nvSpPr>
        <p:spPr>
          <a:xfrm>
            <a:off x="1507966" y="3609828"/>
            <a:ext cx="4305604" cy="3811588"/>
          </a:xfrm>
        </p:spPr>
        <p:txBody>
          <a:bodyPr>
            <a:normAutofit/>
          </a:bodyPr>
          <a:lstStyle/>
          <a:p>
            <a:pPr algn="just" rtl="1"/>
            <a:r>
              <a:rPr lang="fa-IR" sz="2000" dirty="0" smtClean="0">
                <a:cs typeface="B Lotus" panose="00000400000000000000" pitchFamily="2" charset="-78"/>
              </a:rPr>
              <a:t>با حرکت از میدان امام حسین به سمت میدان نمازی اولین ساختمانی که توجه را جلب می کند که با پزشکی شدن فضا مرتبط است، ساختمان دانشگاه علوم پزشکی شیراز است. </a:t>
            </a:r>
          </a:p>
          <a:p>
            <a:pPr algn="just" rtl="1"/>
            <a:r>
              <a:rPr lang="fa-IR" sz="2000" dirty="0" smtClean="0">
                <a:cs typeface="B Lotus" panose="00000400000000000000" pitchFamily="2" charset="-78"/>
              </a:rPr>
              <a:t>گرچه این امر با تجربه حسی درد ارتباط مستقیمی نمی یابد اما حضور دانشجویان و رفت و آمدهای آن‌ها میان دانشگاه و محل کارآموزی های آنان در محیط های بیمارستانی موجود در این خیابان خود تجربه حسی درد را شکل می دهد. آنها ترجمان حسی درد از مضامینی انسانی به موضوعاتی پزشکی‌اند.</a:t>
            </a:r>
            <a:endParaRPr lang="en-US" sz="2000" dirty="0">
              <a:cs typeface="B Lotus" panose="000004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480" y="457199"/>
            <a:ext cx="4481945" cy="5975927"/>
          </a:xfrm>
          <a:prstGeom prst="rect">
            <a:avLst/>
          </a:prstGeom>
        </p:spPr>
      </p:pic>
    </p:spTree>
    <p:extLst>
      <p:ext uri="{BB962C8B-B14F-4D97-AF65-F5344CB8AC3E}">
        <p14:creationId xmlns:p14="http://schemas.microsoft.com/office/powerpoint/2010/main" val="3856803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75856" y="987425"/>
            <a:ext cx="5786864" cy="4873625"/>
          </a:xfrm>
        </p:spPr>
      </p:pic>
      <p:sp>
        <p:nvSpPr>
          <p:cNvPr id="6" name="Text Placeholder 5"/>
          <p:cNvSpPr>
            <a:spLocks noGrp="1"/>
          </p:cNvSpPr>
          <p:nvPr>
            <p:ph type="body" sz="half" idx="2"/>
          </p:nvPr>
        </p:nvSpPr>
        <p:spPr>
          <a:xfrm>
            <a:off x="941388" y="728807"/>
            <a:ext cx="3932237" cy="4881563"/>
          </a:xfrm>
        </p:spPr>
        <p:txBody>
          <a:bodyPr>
            <a:noAutofit/>
          </a:bodyPr>
          <a:lstStyle/>
          <a:p>
            <a:pPr algn="just" rtl="1"/>
            <a:r>
              <a:rPr lang="fa-IR" sz="2400" dirty="0" smtClean="0">
                <a:cs typeface="B Lotus" panose="00000400000000000000" pitchFamily="2" charset="-78"/>
              </a:rPr>
              <a:t>توضیح تصویر: ورودی و بخش اتفاقات بیمارستان شهید فقیهی</a:t>
            </a:r>
          </a:p>
          <a:p>
            <a:pPr algn="just" rtl="1"/>
            <a:endParaRPr lang="fa-IR" sz="2400" dirty="0">
              <a:cs typeface="B Lotus" panose="00000400000000000000" pitchFamily="2" charset="-78"/>
            </a:endParaRPr>
          </a:p>
          <a:p>
            <a:pPr algn="just" rtl="1"/>
            <a:r>
              <a:rPr lang="fa-IR" sz="2400" dirty="0" smtClean="0">
                <a:cs typeface="B Lotus" panose="00000400000000000000" pitchFamily="2" charset="-78"/>
              </a:rPr>
              <a:t>ورودی بیمارستان ها یکی از متراکم‌ترین اشکال حضور افراد در طبقه، گروه های جنسیتی و سنی است. بیمارستان دکتر فقیهی به دلیل وجود مطب های بسیار در طبقه همکف آن از پرترافیک‌ترین بیمارستان ها است.</a:t>
            </a:r>
          </a:p>
          <a:p>
            <a:pPr algn="just" rtl="1"/>
            <a:r>
              <a:rPr lang="fa-IR" sz="2400" dirty="0" smtClean="0">
                <a:cs typeface="B Lotus" panose="00000400000000000000" pitchFamily="2" charset="-78"/>
              </a:rPr>
              <a:t>همیشه در هر ساعتی از شبانه روز می‌توان انبوه افرادی را مشاهده کرد که یا خود بیمارند یا همراه افراد دیگر هستند. دیدن انبوه بدن ها در فضاهای کلینیکال یادآوری دریافت های حسی از تجربه‌های همانندی است که با ورود به این بیمارستان داشته ام.</a:t>
            </a:r>
          </a:p>
          <a:p>
            <a:pPr algn="just" rtl="1"/>
            <a:r>
              <a:rPr lang="fa-IR" sz="2400" dirty="0" smtClean="0">
                <a:cs typeface="B Lotus" panose="00000400000000000000" pitchFamily="2" charset="-78"/>
              </a:rPr>
              <a:t> </a:t>
            </a:r>
            <a:endParaRPr lang="en-US" sz="2400" dirty="0">
              <a:cs typeface="B Lotus" panose="00000400000000000000" pitchFamily="2" charset="-78"/>
            </a:endParaRPr>
          </a:p>
        </p:txBody>
      </p:sp>
    </p:spTree>
    <p:extLst>
      <p:ext uri="{BB962C8B-B14F-4D97-AF65-F5344CB8AC3E}">
        <p14:creationId xmlns:p14="http://schemas.microsoft.com/office/powerpoint/2010/main" val="3876082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218" y="882361"/>
            <a:ext cx="10515600" cy="1325563"/>
          </a:xfrm>
        </p:spPr>
        <p:txBody>
          <a:bodyPr>
            <a:noAutofit/>
          </a:bodyPr>
          <a:lstStyle/>
          <a:p>
            <a:pPr algn="just" rtl="1"/>
            <a:r>
              <a:rPr lang="fa-IR" sz="2400" dirty="0" smtClean="0">
                <a:cs typeface="B Lotus" panose="00000400000000000000" pitchFamily="2" charset="-78"/>
              </a:rPr>
              <a:t>یکی از بسیار صحنه هایی که با عبور از خیابان زند بویژه در نزدیکی های بیمارستان ها دیده می شود انبوه افرادی است که به دلیل غیربومی بودن در جلوی بیمارستان و یا در بلوارها نشسته اند یا در انتظار نوبت های پزشکی یا زمان ملاقات بیماران هستند. حتی شب ها نیز این افراد ترجیح می دهند یا به دلیل هزینه ها و یا به جهت نزدیکی به محیط بستری نزدیکان خود در مجاورت بیمارستان ساکن شوند و شب ها را در چادرهای مسافرتی بگذرانند.</a:t>
            </a:r>
            <a:endParaRPr lang="en-US" sz="2400" dirty="0">
              <a:cs typeface="B Lotus" panose="00000400000000000000" pitchFamily="2" charset="-78"/>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57018" y="2669309"/>
            <a:ext cx="4887800" cy="319998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5938" y="2669309"/>
            <a:ext cx="4266643" cy="3199982"/>
          </a:xfrm>
          <a:prstGeom prst="rect">
            <a:avLst/>
          </a:prstGeom>
        </p:spPr>
      </p:pic>
    </p:spTree>
    <p:extLst>
      <p:ext uri="{BB962C8B-B14F-4D97-AF65-F5344CB8AC3E}">
        <p14:creationId xmlns:p14="http://schemas.microsoft.com/office/powerpoint/2010/main" val="937659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08481"/>
            <a:ext cx="6172200" cy="4631513"/>
          </a:xfrm>
        </p:spPr>
      </p:pic>
      <p:sp>
        <p:nvSpPr>
          <p:cNvPr id="6" name="Text Placeholder 5"/>
          <p:cNvSpPr>
            <a:spLocks noGrp="1"/>
          </p:cNvSpPr>
          <p:nvPr>
            <p:ph type="body" sz="half" idx="2"/>
          </p:nvPr>
        </p:nvSpPr>
        <p:spPr>
          <a:xfrm>
            <a:off x="839788" y="1108481"/>
            <a:ext cx="3932237" cy="4760507"/>
          </a:xfrm>
        </p:spPr>
        <p:txBody>
          <a:bodyPr>
            <a:normAutofit/>
          </a:bodyPr>
          <a:lstStyle/>
          <a:p>
            <a:pPr algn="just" rtl="1"/>
            <a:r>
              <a:rPr lang="fa-IR" sz="2400" dirty="0" smtClean="0">
                <a:cs typeface="B Lotus" panose="00000400000000000000" pitchFamily="2" charset="-78"/>
              </a:rPr>
              <a:t>در کنار انبوه مطب ها و کلینیک های پزشکی که در سطح خیابان دیده می‌شوند و تابلوهای مطب های پزشکان تمام سطح چشم انداز خیابان را گرفته‌اند می توان از حضور بانک های فراوانی نشان گرفت که در کنار این مراکز وجود دارند. وجود بانک ها در کنار مراکز درمانی خود نشان از درهم‌تنیدگی بسیار مقوله درمان با مقاصد اقتصادی است.</a:t>
            </a:r>
          </a:p>
          <a:p>
            <a:pPr algn="just" rtl="1"/>
            <a:r>
              <a:rPr lang="fa-IR" sz="2400" dirty="0" smtClean="0">
                <a:cs typeface="B Lotus" panose="00000400000000000000" pitchFamily="2" charset="-78"/>
              </a:rPr>
              <a:t>این امر تا بدان جاست که امروزه برخی از بانک‌ها خود به ایجاد مراکز درمانی دست زده اند.</a:t>
            </a:r>
            <a:endParaRPr lang="en-US" sz="2400" dirty="0">
              <a:cs typeface="B Lotus" panose="00000400000000000000" pitchFamily="2" charset="-78"/>
            </a:endParaRPr>
          </a:p>
        </p:txBody>
      </p:sp>
    </p:spTree>
    <p:extLst>
      <p:ext uri="{BB962C8B-B14F-4D97-AF65-F5344CB8AC3E}">
        <p14:creationId xmlns:p14="http://schemas.microsoft.com/office/powerpoint/2010/main" val="2535875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9932" y="987425"/>
            <a:ext cx="4878712" cy="4873625"/>
          </a:xfrm>
        </p:spPr>
      </p:pic>
      <p:sp>
        <p:nvSpPr>
          <p:cNvPr id="6" name="Text Placeholder 5"/>
          <p:cNvSpPr>
            <a:spLocks noGrp="1"/>
          </p:cNvSpPr>
          <p:nvPr>
            <p:ph type="body" sz="half" idx="2"/>
          </p:nvPr>
        </p:nvSpPr>
        <p:spPr>
          <a:xfrm>
            <a:off x="839788" y="987425"/>
            <a:ext cx="4166321" cy="4881563"/>
          </a:xfrm>
        </p:spPr>
        <p:txBody>
          <a:bodyPr>
            <a:noAutofit/>
          </a:bodyPr>
          <a:lstStyle/>
          <a:p>
            <a:pPr algn="just" rtl="1"/>
            <a:r>
              <a:rPr lang="fa-IR" sz="2400" dirty="0" smtClean="0">
                <a:cs typeface="B Lotus" panose="00000400000000000000" pitchFamily="2" charset="-78"/>
              </a:rPr>
              <a:t>وجود آمبولانس های حاضر در جلوی بیمارستان ها که یا در حال انتقال بیمار هستند یا آماده برای حضور رساندن به محل های سانحه‌اند، خود بر وقوف هر لحظه و آنیِ تجربه درد حکایت دارد.</a:t>
            </a:r>
          </a:p>
          <a:p>
            <a:pPr algn="just" rtl="1"/>
            <a:r>
              <a:rPr lang="fa-IR" sz="2400" dirty="0" smtClean="0">
                <a:cs typeface="B Lotus" panose="00000400000000000000" pitchFamily="2" charset="-78"/>
              </a:rPr>
              <a:t>آمبولانس ها با سرعت حرکت خود و صدای آژیرهایشان همواره یکی از صحنه‌های پرتکرار در صحنه زندگی این خیابان است؛ آمبولانس ها و اورژانس ها این نکته را نشان می دهند که شخصی در حال تجربه درد است.</a:t>
            </a:r>
          </a:p>
          <a:p>
            <a:pPr algn="just" rtl="1"/>
            <a:r>
              <a:rPr lang="fa-IR" sz="2400" dirty="0" smtClean="0">
                <a:cs typeface="B Lotus" panose="00000400000000000000" pitchFamily="2" charset="-78"/>
              </a:rPr>
              <a:t>آمبولانس ها واسط میان فضای درون بیمارستان با صحنه اجتماعی زندگی هستند.</a:t>
            </a:r>
          </a:p>
          <a:p>
            <a:pPr algn="just" rtl="1"/>
            <a:endParaRPr lang="en-US" sz="2400" dirty="0">
              <a:cs typeface="B Lotus" panose="00000400000000000000" pitchFamily="2" charset="-78"/>
            </a:endParaRPr>
          </a:p>
        </p:txBody>
      </p:sp>
    </p:spTree>
    <p:extLst>
      <p:ext uri="{BB962C8B-B14F-4D97-AF65-F5344CB8AC3E}">
        <p14:creationId xmlns:p14="http://schemas.microsoft.com/office/powerpoint/2010/main" val="3193566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33299" y="1622975"/>
            <a:ext cx="3271058" cy="4360025"/>
          </a:xfrm>
        </p:spPr>
      </p:pic>
      <p:sp>
        <p:nvSpPr>
          <p:cNvPr id="7" name="Text Placeholder 6"/>
          <p:cNvSpPr>
            <a:spLocks noGrp="1"/>
          </p:cNvSpPr>
          <p:nvPr>
            <p:ph type="body" sz="half" idx="2"/>
          </p:nvPr>
        </p:nvSpPr>
        <p:spPr>
          <a:xfrm>
            <a:off x="728956" y="979054"/>
            <a:ext cx="4119176" cy="4649788"/>
          </a:xfrm>
        </p:spPr>
        <p:txBody>
          <a:bodyPr>
            <a:noAutofit/>
          </a:bodyPr>
          <a:lstStyle/>
          <a:p>
            <a:pPr algn="just" rtl="1"/>
            <a:r>
              <a:rPr lang="fa-IR" sz="2400" dirty="0" smtClean="0">
                <a:cs typeface="B Lotus" panose="00000400000000000000" pitchFamily="2" charset="-78"/>
              </a:rPr>
              <a:t>خیابان کریم خان زند را می توان به مثابه خیابان صنفی پزشکان دانست؛ انبوه بی‌شمار مطب های پزشکی باعث شده است هر نوع خدماتی در آن وجود داشته باشد. این امر باعث شده است تا ترافیک خیابان و نیز عابران بسیار زیاد باشد بطوری که یکی از مشکلات ناشی این فضاها تراکم ماشین ها و آدم هاست.</a:t>
            </a:r>
          </a:p>
          <a:p>
            <a:pPr algn="just" rtl="1"/>
            <a:r>
              <a:rPr lang="fa-IR" sz="2400" dirty="0" smtClean="0">
                <a:cs typeface="B Lotus" panose="00000400000000000000" pitchFamily="2" charset="-78"/>
              </a:rPr>
              <a:t>خیابان زند به مثابه یک خیابان اصلی گفتمان پزشکی را در تمامی خیابان های فرعی و کوچه ها نیز گسترده است. بطوری که عمده ساختمان های این منطقه مجتمع های پزشکی است.</a:t>
            </a:r>
          </a:p>
          <a:p>
            <a:pPr algn="just" rtl="1"/>
            <a:r>
              <a:rPr lang="fa-IR" sz="2400" dirty="0" smtClean="0">
                <a:cs typeface="B Lotus" panose="00000400000000000000" pitchFamily="2" charset="-78"/>
              </a:rPr>
              <a:t>در این دو تصویر مجتمع های پزشکی واقع در خیابان ها و کوچه های فرعی را می توان دید.</a:t>
            </a:r>
            <a:endParaRPr lang="en-US" sz="2400" dirty="0">
              <a:cs typeface="B Lotus" panose="00000400000000000000" pitchFamily="2" charset="-7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8964" y="1128279"/>
            <a:ext cx="3263503" cy="4351338"/>
          </a:xfrm>
          <a:prstGeom prst="rect">
            <a:avLst/>
          </a:prstGeom>
        </p:spPr>
      </p:pic>
    </p:spTree>
    <p:extLst>
      <p:ext uri="{BB962C8B-B14F-4D97-AF65-F5344CB8AC3E}">
        <p14:creationId xmlns:p14="http://schemas.microsoft.com/office/powerpoint/2010/main" val="424127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2174</Words>
  <Application>Microsoft Office PowerPoint</Application>
  <PresentationFormat>Custom</PresentationFormat>
  <Paragraphs>70</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بیان مسأله</vt:lpstr>
      <vt:lpstr>در تصویر زیر جغرافیای شهری خیابان کریم خان زند را مشاهده می کنید؛ این خیابان طولی گسترده تر دارد و در این پروژه تنها بر حد فاصل بین میدان امام حسین تا میدان نمازی مورد مشاهده قرار گرفته است. در تصویر زیر فضاهای درون دایره درمانگاه ها و بیمارستان های اصلی در این خیابان را نشان می دهد و دو فضای مربعی شکل نشان دهنده محیط های آموزشی دانشگاه علوم پزشکی شیراز است که در این خیابان بر چشم انداز هرچه پزشکی شدن فضای شهری افزوده است.</vt:lpstr>
      <vt:lpstr>PowerPoint Presentation</vt:lpstr>
      <vt:lpstr>PowerPoint Presentation</vt:lpstr>
      <vt:lpstr>یکی از بسیار صحنه هایی که با عبور از خیابان زند بویژه در نزدیکی های بیمارستان ها دیده می شود انبوه افرادی است که به دلیل غیربومی بودن در جلوی بیمارستان و یا در بلوارها نشسته اند یا در انتظار نوبت های پزشکی یا زمان ملاقات بیماران هستند. حتی شب ها نیز این افراد ترجیح می دهند یا به دلیل هزینه ها و یا به جهت نزدیکی به محیط بستری نزدیکان خود در مجاورت بیمارستان ساکن شوند و شب ها را در چادرهای مسافرتی بگذرانند.</vt:lpstr>
      <vt:lpstr>PowerPoint Presentation</vt:lpstr>
      <vt:lpstr>PowerPoint Presentation</vt:lpstr>
      <vt:lpstr>PowerPoint Presentation</vt:lpstr>
      <vt:lpstr>PowerPoint Presentation</vt:lpstr>
      <vt:lpstr>PowerPoint Presentation</vt:lpstr>
      <vt:lpstr>توضیح تصویر: پیام های بهداشتی با ارجاع مذهبی نصب شده بر دیواره ساختمان دانشگاه علوم پزشکی. </vt:lpstr>
      <vt:lpstr>PowerPoint Presentation</vt:lpstr>
      <vt:lpstr>PowerPoint Presentation</vt:lpstr>
      <vt:lpstr>PowerPoint Presentation</vt:lpstr>
      <vt:lpstr>PowerPoint Presentation</vt:lpstr>
      <vt:lpstr>PowerPoint Presentation</vt:lpstr>
      <vt:lpstr>توضیح تصویر: درمانگاه امام رضا واقع در ضلع شمالی میدان نمازی</vt:lpstr>
      <vt:lpstr>PowerPoint Presentation</vt:lpstr>
      <vt:lpstr>PowerPoint Presentation</vt:lpstr>
      <vt:lpstr>PowerPoint Presentation</vt:lpstr>
      <vt:lpstr>توضیح تصویر: ورودی بیمارستان نمازی واقع در ضلع غربی میدان نمازی</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Arad</cp:lastModifiedBy>
  <cp:revision>47</cp:revision>
  <dcterms:created xsi:type="dcterms:W3CDTF">2018-07-21T17:39:52Z</dcterms:created>
  <dcterms:modified xsi:type="dcterms:W3CDTF">2020-10-15T12:56:41Z</dcterms:modified>
</cp:coreProperties>
</file>