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5" r:id="rId1"/>
  </p:sldMasterIdLst>
  <p:notesMasterIdLst>
    <p:notesMasterId r:id="rId14"/>
  </p:notesMasterIdLst>
  <p:sldIdLst>
    <p:sldId id="256" r:id="rId2"/>
    <p:sldId id="303" r:id="rId3"/>
    <p:sldId id="257" r:id="rId4"/>
    <p:sldId id="296" r:id="rId5"/>
    <p:sldId id="300" r:id="rId6"/>
    <p:sldId id="305" r:id="rId7"/>
    <p:sldId id="307" r:id="rId8"/>
    <p:sldId id="304" r:id="rId9"/>
    <p:sldId id="306" r:id="rId10"/>
    <p:sldId id="308" r:id="rId11"/>
    <p:sldId id="309" r:id="rId12"/>
    <p:sldId id="31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5EB94-1229-484E-8CF9-B2B78CE1941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74492-75B0-485F-BBD1-049C29D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74492-75B0-485F-BBD1-049C29DED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6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6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0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78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44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2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98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0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7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0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8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4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5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94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037" y="648237"/>
            <a:ext cx="7856113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مطالعه انسان شناختی نابرابری فضایی</a:t>
            </a:r>
          </a:p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با تاکید بر حاشیه نشینی در شهر تهران</a:t>
            </a:r>
          </a:p>
          <a:p>
            <a:pPr algn="ctr"/>
            <a:endParaRPr lang="en-US" sz="3600" dirty="0" smtClean="0">
              <a:cs typeface="B Lotus" panose="00000400000000000000" pitchFamily="2" charset="-78"/>
            </a:endParaRPr>
          </a:p>
          <a:p>
            <a:pPr algn="ctr"/>
            <a:r>
              <a:rPr lang="fa-IR" sz="2200" b="1" dirty="0" smtClean="0">
                <a:cs typeface="B Lotus" panose="00000400000000000000" pitchFamily="2" charset="-78"/>
              </a:rPr>
              <a:t>احمدرضا بلیغ</a:t>
            </a:r>
            <a:endParaRPr lang="en-US" sz="2200" b="1" dirty="0" smtClean="0">
              <a:cs typeface="B Lotus" panose="00000400000000000000" pitchFamily="2" charset="-78"/>
            </a:endParaRPr>
          </a:p>
          <a:p>
            <a:pPr algn="ctr"/>
            <a:endParaRPr lang="en-US" sz="1050" dirty="0" smtClean="0">
              <a:cs typeface="B Lotus" panose="00000400000000000000" pitchFamily="2" charset="-78"/>
            </a:endParaRPr>
          </a:p>
          <a:p>
            <a:pPr algn="ctr"/>
            <a:r>
              <a:rPr lang="fa-IR" dirty="0" smtClean="0">
                <a:cs typeface="B Lotus" panose="00000400000000000000" pitchFamily="2" charset="-78"/>
              </a:rPr>
              <a:t>دانشجوی دکترای انسان شناسی دانشگاه تهران</a:t>
            </a:r>
          </a:p>
          <a:p>
            <a:pPr algn="ctr"/>
            <a:endParaRPr lang="en-US" sz="2400" dirty="0" smtClean="0">
              <a:cs typeface="B Lotus" panose="00000400000000000000" pitchFamily="2" charset="-78"/>
            </a:endParaRPr>
          </a:p>
          <a:p>
            <a:pPr algn="ctr"/>
            <a:endParaRPr lang="fa-IR" sz="1400" dirty="0" smtClean="0">
              <a:cs typeface="B Lotus" panose="00000400000000000000" pitchFamily="2" charset="-78"/>
            </a:endParaRPr>
          </a:p>
          <a:p>
            <a:pPr algn="ctr"/>
            <a:endParaRPr lang="fa-IR" sz="2400" dirty="0" smtClean="0">
              <a:cs typeface="B Lotus" panose="00000400000000000000" pitchFamily="2" charset="-78"/>
            </a:endParaRPr>
          </a:p>
          <a:p>
            <a:pPr algn="ctr" rtl="1"/>
            <a:r>
              <a:rPr lang="fa-IR" sz="2200" b="1" dirty="0" smtClean="0">
                <a:cs typeface="B Lotus" panose="00000400000000000000" pitchFamily="2" charset="-78"/>
              </a:rPr>
              <a:t>درس </a:t>
            </a:r>
            <a:r>
              <a:rPr lang="fa-IR" sz="2200" b="1" dirty="0">
                <a:cs typeface="B Lotus" panose="00000400000000000000" pitchFamily="2" charset="-78"/>
              </a:rPr>
              <a:t>بررسی و نقد نظریه های انسان شناسی</a:t>
            </a:r>
            <a:endParaRPr lang="en-US" sz="2200" b="1" dirty="0">
              <a:cs typeface="B Lotus" panose="00000400000000000000" pitchFamily="2" charset="-78"/>
            </a:endParaRPr>
          </a:p>
          <a:p>
            <a:pPr algn="ctr" rtl="1"/>
            <a:r>
              <a:rPr lang="fa-IR" sz="2400" dirty="0">
                <a:cs typeface="B Lotus" panose="00000400000000000000" pitchFamily="2" charset="-78"/>
              </a:rPr>
              <a:t>زیرنظر </a:t>
            </a:r>
            <a:r>
              <a:rPr lang="fa-IR" sz="2400" dirty="0" smtClean="0">
                <a:cs typeface="B Lotus" panose="00000400000000000000" pitchFamily="2" charset="-78"/>
              </a:rPr>
              <a:t>دکتر ناصر فکوهی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ctr" rtl="1"/>
            <a:endParaRPr lang="fa-IR" sz="24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ctr" rtl="1"/>
            <a:r>
              <a:rPr lang="fa-IR" sz="2400" b="1" dirty="0" smtClean="0">
                <a:cs typeface="B Lotus" panose="00000400000000000000" pitchFamily="2" charset="-78"/>
              </a:rPr>
              <a:t>بهمن 1397</a:t>
            </a:r>
          </a:p>
          <a:p>
            <a:pPr algn="ctr" rt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baligh@ut.ac.ir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93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994" y="68258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شرایط زمینه ای حاشیه نشینی </a:t>
            </a: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2800" b="1" dirty="0" smtClean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شبکه دسترسی نامناسب و مصالح ساختمانی بی </a:t>
            </a:r>
            <a:r>
              <a:rPr lang="fa-IR" sz="2800" b="1" dirty="0" smtClean="0">
                <a:cs typeface="B Lotus" panose="00000400000000000000" pitchFamily="2" charset="-78"/>
              </a:rPr>
              <a:t>کیفیت</a:t>
            </a:r>
          </a:p>
          <a:p>
            <a:pPr algn="r" rtl="1"/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مافیای </a:t>
            </a:r>
            <a:r>
              <a:rPr lang="fa-IR" sz="2800" b="1" dirty="0" smtClean="0">
                <a:cs typeface="B Lotus" panose="00000400000000000000" pitchFamily="2" charset="-78"/>
              </a:rPr>
              <a:t>زمین و سوداگری</a:t>
            </a:r>
          </a:p>
          <a:p>
            <a:pPr algn="r" rtl="1"/>
            <a:endParaRPr lang="fa-IR" sz="2800" b="1" dirty="0">
              <a:cs typeface="B Lotus" panose="00000400000000000000" pitchFamily="2" charset="-78"/>
            </a:endParaRPr>
          </a:p>
          <a:p>
            <a:pPr marL="514350" indent="-51435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بقا، بازتولید و بسط حاشیه</a:t>
            </a:r>
          </a:p>
          <a:p>
            <a:pPr algn="r" rtl="1"/>
            <a:endParaRPr lang="en-US" sz="2800" b="1" dirty="0">
              <a:cs typeface="B Lotus" panose="00000400000000000000" pitchFamily="2" charset="-78"/>
            </a:endParaRP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28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83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994" y="68258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جمع بندی</a:t>
            </a:r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2800" b="1" dirty="0" smtClean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نظام </a:t>
            </a:r>
            <a:r>
              <a:rPr lang="fa-IR" sz="2800" b="1" dirty="0">
                <a:cs typeface="B Lotus" panose="00000400000000000000" pitchFamily="2" charset="-78"/>
              </a:rPr>
              <a:t>توسعه </a:t>
            </a:r>
            <a:r>
              <a:rPr lang="fa-IR" sz="2800" b="1" dirty="0" smtClean="0">
                <a:cs typeface="B Lotus" panose="00000400000000000000" pitchFamily="2" charset="-78"/>
              </a:rPr>
              <a:t>سرمایه </a:t>
            </a:r>
            <a:r>
              <a:rPr lang="fa-IR" sz="2800" b="1" dirty="0">
                <a:cs typeface="B Lotus" panose="00000400000000000000" pitchFamily="2" charset="-78"/>
              </a:rPr>
              <a:t>سالار </a:t>
            </a:r>
            <a:r>
              <a:rPr lang="fa-IR" sz="2800" b="1" dirty="0" smtClean="0">
                <a:cs typeface="B Lotus" panose="00000400000000000000" pitchFamily="2" charset="-78"/>
              </a:rPr>
              <a:t>جهانی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توسعه </a:t>
            </a:r>
            <a:r>
              <a:rPr lang="fa-IR" sz="2800" b="1" dirty="0">
                <a:cs typeface="B Lotus" panose="00000400000000000000" pitchFamily="2" charset="-78"/>
              </a:rPr>
              <a:t>نامتوازن، شتابان و ناپایدار در سطح </a:t>
            </a:r>
            <a:r>
              <a:rPr lang="fa-IR" sz="2800" b="1" dirty="0" smtClean="0">
                <a:cs typeface="B Lotus" panose="00000400000000000000" pitchFamily="2" charset="-78"/>
              </a:rPr>
              <a:t>ملی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ضعف </a:t>
            </a:r>
            <a:r>
              <a:rPr lang="fa-IR" sz="2800" b="1" dirty="0">
                <a:cs typeface="B Lotus" panose="00000400000000000000" pitchFamily="2" charset="-78"/>
              </a:rPr>
              <a:t>نظام </a:t>
            </a:r>
            <a:r>
              <a:rPr lang="fa-IR" sz="2800" b="1" dirty="0" smtClean="0">
                <a:cs typeface="B Lotus" panose="00000400000000000000" pitchFamily="2" charset="-78"/>
              </a:rPr>
              <a:t>اقتصادی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ضعف </a:t>
            </a:r>
            <a:r>
              <a:rPr lang="fa-IR" sz="2800" b="1" dirty="0">
                <a:cs typeface="B Lotus" panose="00000400000000000000" pitchFamily="2" charset="-78"/>
              </a:rPr>
              <a:t>نظام مدیریت مسکن در سطح </a:t>
            </a:r>
            <a:r>
              <a:rPr lang="fa-IR" sz="2800" b="1" dirty="0" smtClean="0">
                <a:cs typeface="B Lotus" panose="00000400000000000000" pitchFamily="2" charset="-78"/>
              </a:rPr>
              <a:t>ملی</a:t>
            </a:r>
          </a:p>
          <a:p>
            <a:pPr algn="r" rtl="1"/>
            <a:endParaRPr lang="fa-IR" sz="2800" b="1" dirty="0" smtClean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ضعف </a:t>
            </a:r>
            <a:r>
              <a:rPr lang="fa-IR" sz="2800" b="1" dirty="0">
                <a:cs typeface="B Lotus" panose="00000400000000000000" pitchFamily="2" charset="-78"/>
              </a:rPr>
              <a:t>نظام مدیریت و برنامه ریزی شهری</a:t>
            </a:r>
            <a:endParaRPr lang="en-US" sz="2800" b="1" dirty="0" smtClean="0">
              <a:cs typeface="B Lotus" panose="00000400000000000000" pitchFamily="2" charset="-78"/>
            </a:endParaRP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28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12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1634" y="27987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با سپاس از توجه شما</a:t>
            </a:r>
            <a:endParaRPr lang="fa-IR" sz="36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828" y="653552"/>
            <a:ext cx="3732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مقدمه و طرح مساله</a:t>
            </a:r>
            <a:endParaRPr lang="fr-FR" sz="900" b="1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1510350"/>
            <a:ext cx="7774415" cy="46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70" y="604202"/>
            <a:ext cx="1014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رویکردهای نظری در تحلیل نابرابری فضایی</a:t>
            </a:r>
          </a:p>
          <a:p>
            <a:pPr algn="r" rtl="1"/>
            <a:endParaRPr lang="fa-IR" sz="2800" dirty="0" smtClean="0">
              <a:cs typeface="B Lotus" panose="00000400000000000000" pitchFamily="2" charset="-78"/>
            </a:endParaRPr>
          </a:p>
          <a:p>
            <a:pPr algn="r" rtl="1"/>
            <a:endParaRPr lang="fa-IR" sz="2800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بوم شناسی شهری</a:t>
            </a:r>
            <a:endParaRPr lang="fa-IR" sz="2800" dirty="0" smtClean="0">
              <a:cs typeface="B Lotus" panose="00000400000000000000" pitchFamily="2" charset="-78"/>
            </a:endParaRPr>
          </a:p>
          <a:p>
            <a:pPr algn="r" rtl="1"/>
            <a:endParaRPr lang="fa-IR" sz="2800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اقتصاد سیاسی فضا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smtClean="0">
                <a:cs typeface="B Lotus" panose="00000400000000000000" pitchFamily="2" charset="-78"/>
              </a:rPr>
              <a:t>نظریه های سطح خرد</a:t>
            </a:r>
            <a:endParaRPr lang="fa-IR" sz="2800" b="1" dirty="0" smtClean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Lotus" panose="00000400000000000000" pitchFamily="2" charset="-78"/>
              </a:rPr>
              <a:t> </a:t>
            </a:r>
          </a:p>
          <a:p>
            <a:pPr algn="r" rtl="1"/>
            <a:endParaRPr lang="fa-IR" sz="2800" dirty="0">
              <a:cs typeface="B Lotus" panose="00000400000000000000" pitchFamily="2" charset="-78"/>
            </a:endParaRPr>
          </a:p>
          <a:p>
            <a:pPr algn="r" rtl="1"/>
            <a:endParaRPr lang="fr-FR" sz="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7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3177" y="708706"/>
            <a:ext cx="929891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حاشیه نشینی</a:t>
            </a:r>
          </a:p>
          <a:p>
            <a:pPr algn="r" rtl="1"/>
            <a:endParaRPr lang="fa-IR" sz="32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32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تعاریف </a:t>
            </a:r>
            <a:r>
              <a:rPr lang="fa-IR" sz="2800" b="1" dirty="0">
                <a:cs typeface="B Lotus" panose="00000400000000000000" pitchFamily="2" charset="-78"/>
              </a:rPr>
              <a:t>و حدود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حاشیه </a:t>
            </a:r>
            <a:r>
              <a:rPr lang="fa-IR" sz="2800" b="1" dirty="0">
                <a:cs typeface="B Lotus" panose="00000400000000000000" pitchFamily="2" charset="-78"/>
              </a:rPr>
              <a:t>نشینی درون شهری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حاشیه نشینی برون شهری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آمارها و </a:t>
            </a:r>
            <a:r>
              <a:rPr lang="fa-IR" sz="2800" b="1" dirty="0" smtClean="0">
                <a:cs typeface="B Lotus" panose="00000400000000000000" pitchFamily="2" charset="-78"/>
              </a:rPr>
              <a:t>تحولات حاشیه نشینی در ایران</a:t>
            </a: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32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32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7" y="708706"/>
            <a:ext cx="5053486" cy="33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994" y="68258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شرایط علی حاشیه نشینی </a:t>
            </a: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توسعه نامتوازن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 smtClean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وضعیت اشتغال و بیکاری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 smtClean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مهاجرت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 smtClean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سطح درآمد بهای زمین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 smtClean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دافعه مبدا</a:t>
            </a:r>
          </a:p>
          <a:p>
            <a:pPr algn="r" rtl="1"/>
            <a:endParaRPr lang="fr-FR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22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686" y="695643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  <a:cs typeface="B Lotus" panose="00000400000000000000" pitchFamily="2" charset="-78"/>
              </a:rPr>
              <a:t>شرایط </a:t>
            </a:r>
            <a:r>
              <a:rPr lang="fa-IR" sz="32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علی </a:t>
            </a:r>
            <a:r>
              <a:rPr lang="fa-IR" sz="3200" b="1" dirty="0">
                <a:solidFill>
                  <a:srgbClr val="FF0000"/>
                </a:solidFill>
                <a:cs typeface="B Lotus" panose="00000400000000000000" pitchFamily="2" charset="-78"/>
              </a:rPr>
              <a:t>حاشیه نشینی</a:t>
            </a: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514350" indent="-51435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قطعه بندی زمین ها</a:t>
            </a:r>
          </a:p>
          <a:p>
            <a:pPr marL="514350" indent="-51435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514350" indent="-51435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فقدان منطقه بندی و کاربری نامناسب </a:t>
            </a:r>
            <a:r>
              <a:rPr lang="fa-IR" sz="2800" b="1" dirty="0" smtClean="0">
                <a:cs typeface="B Lotus" panose="00000400000000000000" pitchFamily="2" charset="-78"/>
              </a:rPr>
              <a:t>زمین</a:t>
            </a:r>
          </a:p>
          <a:p>
            <a:pPr marL="514350" indent="-51435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514350" indent="-51435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سرریز طبقه متوسط شهر </a:t>
            </a:r>
            <a:r>
              <a:rPr lang="fa-IR" sz="2800" b="1" dirty="0" smtClean="0">
                <a:cs typeface="B Lotus" panose="00000400000000000000" pitchFamily="2" charset="-78"/>
              </a:rPr>
              <a:t>نشین</a:t>
            </a:r>
          </a:p>
          <a:p>
            <a:pPr marL="514350" indent="-51435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514350" indent="-51435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زمین های بلاتکلیف</a:t>
            </a:r>
          </a:p>
          <a:p>
            <a:pPr marL="514350" indent="-51435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514350" indent="-51435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نقش دولت و </a:t>
            </a:r>
            <a:r>
              <a:rPr lang="fa-IR" sz="2800" b="1" dirty="0" smtClean="0">
                <a:cs typeface="B Lotus" panose="00000400000000000000" pitchFamily="2" charset="-78"/>
              </a:rPr>
              <a:t>دستگاههای اجرایی و نظارتی</a:t>
            </a:r>
            <a:endParaRPr lang="fr-FR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66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993" y="682580"/>
            <a:ext cx="93381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شرایط زمینه ای حاشیه نشینی </a:t>
            </a: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نابرابری فضایی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فقر کالبدی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cs typeface="B Lotus" panose="00000400000000000000" pitchFamily="2" charset="-78"/>
              </a:rPr>
              <a:t>به </a:t>
            </a:r>
            <a:r>
              <a:rPr lang="fa-IR" sz="2800" b="1" dirty="0">
                <a:cs typeface="B Lotus" panose="00000400000000000000" pitchFamily="2" charset="-78"/>
              </a:rPr>
              <a:t>رسمیت شناخته نشدن </a:t>
            </a:r>
            <a:r>
              <a:rPr lang="fa-IR" sz="2800" b="1" dirty="0" smtClean="0">
                <a:cs typeface="B Lotus" panose="00000400000000000000" pitchFamily="2" charset="-78"/>
              </a:rPr>
              <a:t>مناطق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نداشتن تناسب زیرساخت ها</a:t>
            </a:r>
          </a:p>
          <a:p>
            <a:pPr marL="914400" lvl="1" indent="-457200" algn="r" rtl="1">
              <a:buFont typeface="Wingdings" panose="05000000000000000000" pitchFamily="2" charset="2"/>
              <a:buChar char="Ø"/>
            </a:pPr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" y="947056"/>
            <a:ext cx="4624252" cy="30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994" y="68258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شرایط زمینه ای حاشیه نشینی </a:t>
            </a: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در هم ریختگی درونی از حیث امکانات و خدمات </a:t>
            </a:r>
            <a:r>
              <a:rPr lang="fa-IR" sz="2800" b="1" dirty="0" smtClean="0">
                <a:cs typeface="B Lotus" panose="00000400000000000000" pitchFamily="2" charset="-78"/>
              </a:rPr>
              <a:t>شهری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اثرروستا محوری بر بافت (گسست کالبدی از پیکره شهر</a:t>
            </a:r>
            <a:r>
              <a:rPr lang="fa-IR" sz="2800" b="1" dirty="0" smtClean="0">
                <a:cs typeface="B Lotus" panose="00000400000000000000" pitchFamily="2" charset="-78"/>
              </a:rPr>
              <a:t>)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کیفیت آموزش و </a:t>
            </a:r>
            <a:r>
              <a:rPr lang="fa-IR" sz="2800" b="1" dirty="0" smtClean="0">
                <a:cs typeface="B Lotus" panose="00000400000000000000" pitchFamily="2" charset="-78"/>
              </a:rPr>
              <a:t>فرهنگ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بهداشت و خدمات </a:t>
            </a:r>
            <a:r>
              <a:rPr lang="fa-IR" sz="2800" b="1" dirty="0" smtClean="0">
                <a:cs typeface="B Lotus" panose="00000400000000000000" pitchFamily="2" charset="-78"/>
              </a:rPr>
              <a:t>رفاهی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9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994" y="68258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شرایط زمینه ای حاشیه نشینی </a:t>
            </a:r>
          </a:p>
          <a:p>
            <a:pPr algn="r" rtl="1"/>
            <a:endParaRPr lang="fa-IR" sz="32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ساختار </a:t>
            </a:r>
            <a:r>
              <a:rPr lang="fa-IR" sz="2800" b="1" dirty="0" smtClean="0">
                <a:cs typeface="B Lotus" panose="00000400000000000000" pitchFamily="2" charset="-78"/>
              </a:rPr>
              <a:t>جمعیتی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مسکن سازی شتابزده خارج از برنامه ریزی رسمی </a:t>
            </a:r>
            <a:r>
              <a:rPr lang="fa-IR" sz="2800" b="1" dirty="0" smtClean="0">
                <a:cs typeface="B Lotus" panose="00000400000000000000" pitchFamily="2" charset="-78"/>
              </a:rPr>
              <a:t>شهرسازی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پراکندگی جغرافیایی </a:t>
            </a:r>
            <a:r>
              <a:rPr lang="fa-IR" sz="2800" b="1" dirty="0" smtClean="0">
                <a:cs typeface="B Lotus" panose="00000400000000000000" pitchFamily="2" charset="-78"/>
              </a:rPr>
              <a:t>مکانها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sz="2800" b="1" dirty="0">
                <a:cs typeface="B Lotus" panose="00000400000000000000" pitchFamily="2" charset="-78"/>
              </a:rPr>
              <a:t>انتقال فقر از روستا به شهر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fa-IR" sz="28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37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1210</TotalTime>
  <Words>263</Words>
  <Application>Microsoft Office PowerPoint</Application>
  <PresentationFormat>Custom</PresentationFormat>
  <Paragraphs>112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Fakouhi</dc:creator>
  <cp:lastModifiedBy>Arad</cp:lastModifiedBy>
  <cp:revision>106</cp:revision>
  <dcterms:created xsi:type="dcterms:W3CDTF">2014-10-22T08:15:36Z</dcterms:created>
  <dcterms:modified xsi:type="dcterms:W3CDTF">2020-10-06T10:14:08Z</dcterms:modified>
</cp:coreProperties>
</file>