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2.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3.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0"/>
  </p:notesMasterIdLst>
  <p:sldIdLst>
    <p:sldId id="256" r:id="rId2"/>
    <p:sldId id="257" r:id="rId3"/>
    <p:sldId id="259" r:id="rId4"/>
    <p:sldId id="260" r:id="rId5"/>
    <p:sldId id="258" r:id="rId6"/>
    <p:sldId id="261" r:id="rId7"/>
    <p:sldId id="267" r:id="rId8"/>
    <p:sldId id="272" r:id="rId9"/>
    <p:sldId id="273" r:id="rId10"/>
    <p:sldId id="274" r:id="rId11"/>
    <p:sldId id="263" r:id="rId12"/>
    <p:sldId id="264" r:id="rId13"/>
    <p:sldId id="265" r:id="rId14"/>
    <p:sldId id="269" r:id="rId15"/>
    <p:sldId id="270" r:id="rId16"/>
    <p:sldId id="285" r:id="rId17"/>
    <p:sldId id="276" r:id="rId18"/>
    <p:sldId id="277" r:id="rId19"/>
    <p:sldId id="275" r:id="rId20"/>
    <p:sldId id="282" r:id="rId21"/>
    <p:sldId id="283" r:id="rId22"/>
    <p:sldId id="268" r:id="rId23"/>
    <p:sldId id="286" r:id="rId24"/>
    <p:sldId id="278" r:id="rId25"/>
    <p:sldId id="279" r:id="rId26"/>
    <p:sldId id="280" r:id="rId27"/>
    <p:sldId id="262" r:id="rId28"/>
    <p:sldId id="281"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A7E2"/>
    <a:srgbClr val="5DD5FF"/>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8" autoAdjust="0"/>
    <p:restoredTop sz="90698" autoAdjust="0"/>
  </p:normalViewPr>
  <p:slideViewPr>
    <p:cSldViewPr>
      <p:cViewPr varScale="1">
        <p:scale>
          <a:sx n="67" d="100"/>
          <a:sy n="67" d="100"/>
        </p:scale>
        <p:origin x="1476" y="78"/>
      </p:cViewPr>
      <p:guideLst>
        <p:guide orient="horz" pos="2160"/>
        <p:guide pos="2880"/>
      </p:guideLst>
    </p:cSldViewPr>
  </p:slideViewPr>
  <p:outlineViewPr>
    <p:cViewPr>
      <p:scale>
        <a:sx n="33" d="100"/>
        <a:sy n="33" d="100"/>
      </p:scale>
      <p:origin x="0" y="48126"/>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6A1CBEC-74A4-4648-B762-A451747260D0}" type="doc">
      <dgm:prSet loTypeId="urn:microsoft.com/office/officeart/2005/8/layout/lProcess2" loCatId="list" qsTypeId="urn:microsoft.com/office/officeart/2005/8/quickstyle/simple1" qsCatId="simple" csTypeId="urn:microsoft.com/office/officeart/2005/8/colors/accent1_2" csCatId="accent1" phldr="1"/>
      <dgm:spPr/>
      <dgm:t>
        <a:bodyPr/>
        <a:lstStyle/>
        <a:p>
          <a:pPr rtl="1"/>
          <a:endParaRPr lang="fa-IR"/>
        </a:p>
      </dgm:t>
    </dgm:pt>
    <dgm:pt modelId="{CE130775-223D-4FF9-880B-6123E8150D06}">
      <dgm:prSet phldrT="[Text]" custT="1"/>
      <dgm:spPr/>
      <dgm:t>
        <a:bodyPr/>
        <a:lstStyle/>
        <a:p>
          <a:pPr rtl="1"/>
          <a:r>
            <a:rPr lang="fa-IR" sz="1800" dirty="0" smtClean="0">
              <a:cs typeface="Zar" pitchFamily="2" charset="-78"/>
            </a:rPr>
            <a:t>موسيقي شناسي تطبيقي</a:t>
          </a:r>
        </a:p>
        <a:p>
          <a:pPr rtl="1"/>
          <a:endParaRPr lang="fa-IR" sz="1800" dirty="0"/>
        </a:p>
      </dgm:t>
    </dgm:pt>
    <dgm:pt modelId="{6E0A8F43-933B-43C3-BF03-4A92AF22FE3C}" type="parTrans" cxnId="{052B0E24-F588-4B97-9B6B-CBAAA73DE3E3}">
      <dgm:prSet/>
      <dgm:spPr/>
      <dgm:t>
        <a:bodyPr/>
        <a:lstStyle/>
        <a:p>
          <a:pPr rtl="1"/>
          <a:endParaRPr lang="fa-IR"/>
        </a:p>
      </dgm:t>
    </dgm:pt>
    <dgm:pt modelId="{4677218A-5C5A-43D0-9615-E4FFCC54C572}" type="sibTrans" cxnId="{052B0E24-F588-4B97-9B6B-CBAAA73DE3E3}">
      <dgm:prSet/>
      <dgm:spPr/>
      <dgm:t>
        <a:bodyPr/>
        <a:lstStyle/>
        <a:p>
          <a:pPr rtl="1"/>
          <a:endParaRPr lang="fa-IR"/>
        </a:p>
      </dgm:t>
    </dgm:pt>
    <dgm:pt modelId="{5216A0DC-8934-430A-85F3-2155CFFCB284}">
      <dgm:prSet phldrT="[Text]" custT="1"/>
      <dgm:spPr/>
      <dgm:t>
        <a:bodyPr/>
        <a:lstStyle/>
        <a:p>
          <a:pPr algn="just" rtl="1"/>
          <a:r>
            <a:rPr lang="fa-IR" sz="1000" b="1" dirty="0" smtClean="0">
              <a:solidFill>
                <a:schemeClr val="tx1"/>
              </a:solidFill>
              <a:cs typeface="Zar" pitchFamily="2" charset="-78"/>
            </a:rPr>
            <a:t>آدلر: طي شدن تکاملي و متعالي ساختار و ملودي اثر هنري از ساده به پيچيده (عليايي، 1389).</a:t>
          </a:r>
          <a:endParaRPr lang="fa-IR" sz="1000" dirty="0">
            <a:solidFill>
              <a:schemeClr val="tx1"/>
            </a:solidFill>
          </a:endParaRPr>
        </a:p>
      </dgm:t>
    </dgm:pt>
    <dgm:pt modelId="{C76193F6-64D8-4DF4-9F21-B2203D44AE82}" type="parTrans" cxnId="{BB82E78F-CA8A-4C85-ADAB-0EA0349DFB7A}">
      <dgm:prSet/>
      <dgm:spPr/>
      <dgm:t>
        <a:bodyPr/>
        <a:lstStyle/>
        <a:p>
          <a:pPr rtl="1"/>
          <a:endParaRPr lang="fa-IR"/>
        </a:p>
      </dgm:t>
    </dgm:pt>
    <dgm:pt modelId="{4216D24B-9601-4893-A976-DD15EA828261}" type="sibTrans" cxnId="{BB82E78F-CA8A-4C85-ADAB-0EA0349DFB7A}">
      <dgm:prSet/>
      <dgm:spPr/>
      <dgm:t>
        <a:bodyPr/>
        <a:lstStyle/>
        <a:p>
          <a:pPr rtl="1"/>
          <a:endParaRPr lang="fa-IR"/>
        </a:p>
      </dgm:t>
    </dgm:pt>
    <dgm:pt modelId="{BF8E0897-ED15-4511-A27D-CBF44B7B44CB}">
      <dgm:prSet phldrT="[Text]" custT="1"/>
      <dgm:spPr/>
      <dgm:t>
        <a:bodyPr/>
        <a:lstStyle/>
        <a:p>
          <a:pPr algn="just" rtl="1"/>
          <a:r>
            <a:rPr lang="fa-IR" sz="1000" b="1" kern="1200" dirty="0" smtClean="0">
              <a:solidFill>
                <a:schemeClr val="tx1"/>
              </a:solidFill>
              <a:cs typeface="Zar" pitchFamily="2" charset="-78"/>
            </a:rPr>
            <a:t>آدلر: تدوين الگوهاي آرماني و رسيدن به بهترين قواعد خلق، درک و دريافت موسيقي از طريق رشته هاي آکوستيک، رياضيات، فيزيولوژي، منطق و... (حجاريان، 1387، به نقل از جليلوند، 1392</a:t>
          </a:r>
          <a:r>
            <a:rPr kumimoji="0" lang="en-US" sz="1300" b="1" kern="1200" dirty="0" smtClean="0">
              <a:solidFill>
                <a:schemeClr val="tx1"/>
              </a:solidFill>
              <a:latin typeface="Perpetua" pitchFamily="18" charset="0"/>
              <a:ea typeface="+mn-ea"/>
              <a:cs typeface="Times New Roman" pitchFamily="18" charset="0"/>
            </a:rPr>
            <a:t>a</a:t>
          </a:r>
          <a:r>
            <a:rPr lang="fa-IR" sz="1000" b="1" kern="1200" dirty="0" smtClean="0">
              <a:solidFill>
                <a:schemeClr val="tx1"/>
              </a:solidFill>
              <a:cs typeface="Zar" pitchFamily="2" charset="-78"/>
            </a:rPr>
            <a:t>)</a:t>
          </a:r>
          <a:endParaRPr lang="fa-IR" sz="1000" b="1" kern="1200" dirty="0">
            <a:solidFill>
              <a:schemeClr val="tx1"/>
            </a:solidFill>
            <a:cs typeface="Zar" pitchFamily="2" charset="-78"/>
          </a:endParaRPr>
        </a:p>
      </dgm:t>
    </dgm:pt>
    <dgm:pt modelId="{F89CEBFE-27D4-46EA-BF52-CE8CCDDA4EAC}" type="parTrans" cxnId="{9A80A31C-6D7E-42F3-8517-1EC381E555A0}">
      <dgm:prSet/>
      <dgm:spPr/>
      <dgm:t>
        <a:bodyPr/>
        <a:lstStyle/>
        <a:p>
          <a:pPr rtl="1"/>
          <a:endParaRPr lang="fa-IR"/>
        </a:p>
      </dgm:t>
    </dgm:pt>
    <dgm:pt modelId="{07D4A337-1B76-4A6C-A7A2-69E3C7F8B27E}" type="sibTrans" cxnId="{9A80A31C-6D7E-42F3-8517-1EC381E555A0}">
      <dgm:prSet/>
      <dgm:spPr/>
      <dgm:t>
        <a:bodyPr/>
        <a:lstStyle/>
        <a:p>
          <a:pPr rtl="1"/>
          <a:endParaRPr lang="fa-IR"/>
        </a:p>
      </dgm:t>
    </dgm:pt>
    <dgm:pt modelId="{E593F557-130F-4A9D-AE6A-736469742936}">
      <dgm:prSet phldrT="[Text]" custT="1"/>
      <dgm:spPr/>
      <dgm:t>
        <a:bodyPr/>
        <a:lstStyle/>
        <a:p>
          <a:pPr rtl="1"/>
          <a:r>
            <a:rPr lang="fa-IR" sz="1800" dirty="0" smtClean="0">
              <a:cs typeface="Zar" pitchFamily="2" charset="-78"/>
            </a:rPr>
            <a:t>موسيقي شناسي تطبيقي</a:t>
          </a:r>
        </a:p>
        <a:p>
          <a:pPr rtl="1"/>
          <a:r>
            <a:rPr lang="fa-IR" sz="1200" dirty="0" smtClean="0">
              <a:cs typeface="Zar" pitchFamily="2" charset="-78"/>
            </a:rPr>
            <a:t>(حدود 1885م .- حدود 1939م.)</a:t>
          </a:r>
          <a:endParaRPr lang="fa-IR" sz="1200" dirty="0">
            <a:cs typeface="Zar" pitchFamily="2" charset="-78"/>
          </a:endParaRPr>
        </a:p>
      </dgm:t>
    </dgm:pt>
    <dgm:pt modelId="{8058C207-50C3-4FA5-BCAE-622A940E882D}" type="parTrans" cxnId="{781E13A0-FCFC-4D69-9E83-9CF2F31BDD0E}">
      <dgm:prSet/>
      <dgm:spPr/>
      <dgm:t>
        <a:bodyPr/>
        <a:lstStyle/>
        <a:p>
          <a:pPr rtl="1"/>
          <a:endParaRPr lang="fa-IR"/>
        </a:p>
      </dgm:t>
    </dgm:pt>
    <dgm:pt modelId="{262884BC-76CF-4AE6-B31C-F38CCD60CF09}" type="sibTrans" cxnId="{781E13A0-FCFC-4D69-9E83-9CF2F31BDD0E}">
      <dgm:prSet/>
      <dgm:spPr/>
      <dgm:t>
        <a:bodyPr/>
        <a:lstStyle/>
        <a:p>
          <a:pPr rtl="1"/>
          <a:endParaRPr lang="fa-IR"/>
        </a:p>
      </dgm:t>
    </dgm:pt>
    <dgm:pt modelId="{88EE8F31-FCC7-43E6-BF33-51F97E935086}">
      <dgm:prSet phldrT="[Text]" custT="1"/>
      <dgm:spPr/>
      <dgm:t>
        <a:bodyPr/>
        <a:lstStyle/>
        <a:p>
          <a:pPr algn="just" rtl="1"/>
          <a:r>
            <a:rPr lang="fa-IR" sz="1000" b="1" dirty="0" smtClean="0">
              <a:solidFill>
                <a:schemeClr val="tx1"/>
              </a:solidFill>
              <a:cs typeface="Zar" pitchFamily="2" charset="-78"/>
            </a:rPr>
            <a:t>هورن باستل: تاکيد بر شباهت و خصوصيات مشابه  سبک هاي موسيقايي فرهنگ هاي گوناگون به عنوان قواعد کلي (مسعوديه، 1365، به نقل از جليلوند، 1392).</a:t>
          </a:r>
          <a:endParaRPr lang="fa-IR" sz="1000" b="1" dirty="0">
            <a:solidFill>
              <a:schemeClr val="tx1"/>
            </a:solidFill>
            <a:cs typeface="Zar" pitchFamily="2" charset="-78"/>
          </a:endParaRPr>
        </a:p>
      </dgm:t>
    </dgm:pt>
    <dgm:pt modelId="{E1BB3C6E-D0CF-4846-B058-C1D981D9AE2E}" type="parTrans" cxnId="{06000C90-0A62-4BB6-832E-5A63138D2D66}">
      <dgm:prSet/>
      <dgm:spPr/>
      <dgm:t>
        <a:bodyPr/>
        <a:lstStyle/>
        <a:p>
          <a:pPr rtl="1"/>
          <a:endParaRPr lang="fa-IR"/>
        </a:p>
      </dgm:t>
    </dgm:pt>
    <dgm:pt modelId="{82A93CE1-F2EE-4374-AE37-4DD509958F47}" type="sibTrans" cxnId="{06000C90-0A62-4BB6-832E-5A63138D2D66}">
      <dgm:prSet/>
      <dgm:spPr/>
      <dgm:t>
        <a:bodyPr/>
        <a:lstStyle/>
        <a:p>
          <a:pPr rtl="1"/>
          <a:endParaRPr lang="fa-IR"/>
        </a:p>
      </dgm:t>
    </dgm:pt>
    <dgm:pt modelId="{238F8FC0-061E-4BAD-932D-36C935C2A7E9}">
      <dgm:prSet phldrT="[Text]" custT="1"/>
      <dgm:spPr/>
      <dgm:t>
        <a:bodyPr/>
        <a:lstStyle/>
        <a:p>
          <a:pPr algn="just" rtl="1"/>
          <a:r>
            <a:rPr lang="fa-IR" sz="1000" b="1" dirty="0" smtClean="0">
              <a:solidFill>
                <a:schemeClr val="tx1"/>
              </a:solidFill>
              <a:cs typeface="Zar" pitchFamily="2" charset="-78"/>
            </a:rPr>
            <a:t>آبراهام و هورن باستل: يافتن منشاء تفاوتِ ميان فرهنگ هاي موسيقايي (حجاريان، 1387، به نقل از عليايي، 1389).</a:t>
          </a:r>
          <a:endParaRPr lang="fa-IR" sz="1000" b="1" dirty="0">
            <a:solidFill>
              <a:schemeClr val="tx1"/>
            </a:solidFill>
            <a:cs typeface="Zar" pitchFamily="2" charset="-78"/>
          </a:endParaRPr>
        </a:p>
      </dgm:t>
    </dgm:pt>
    <dgm:pt modelId="{4CE66E8B-F74C-4431-AF9A-9EECE5A8745E}" type="parTrans" cxnId="{FF49206D-420B-4E9B-9B81-2BC04E1A39B7}">
      <dgm:prSet/>
      <dgm:spPr/>
      <dgm:t>
        <a:bodyPr/>
        <a:lstStyle/>
        <a:p>
          <a:pPr rtl="1"/>
          <a:endParaRPr lang="fa-IR"/>
        </a:p>
      </dgm:t>
    </dgm:pt>
    <dgm:pt modelId="{58742164-3DFF-4D3A-9EFB-5991D99EAE13}" type="sibTrans" cxnId="{FF49206D-420B-4E9B-9B81-2BC04E1A39B7}">
      <dgm:prSet/>
      <dgm:spPr/>
      <dgm:t>
        <a:bodyPr/>
        <a:lstStyle/>
        <a:p>
          <a:pPr rtl="1"/>
          <a:endParaRPr lang="fa-IR"/>
        </a:p>
      </dgm:t>
    </dgm:pt>
    <dgm:pt modelId="{934EF241-7F66-4CD2-98DE-4C4693FEAEF4}" type="pres">
      <dgm:prSet presAssocID="{76A1CBEC-74A4-4648-B762-A451747260D0}" presName="theList" presStyleCnt="0">
        <dgm:presLayoutVars>
          <dgm:dir/>
          <dgm:animLvl val="lvl"/>
          <dgm:resizeHandles val="exact"/>
        </dgm:presLayoutVars>
      </dgm:prSet>
      <dgm:spPr/>
      <dgm:t>
        <a:bodyPr/>
        <a:lstStyle/>
        <a:p>
          <a:endParaRPr lang="en-US"/>
        </a:p>
      </dgm:t>
    </dgm:pt>
    <dgm:pt modelId="{1F2AA5FB-C13E-4778-B45F-6D19B0992CA9}" type="pres">
      <dgm:prSet presAssocID="{CE130775-223D-4FF9-880B-6123E8150D06}" presName="compNode" presStyleCnt="0"/>
      <dgm:spPr/>
    </dgm:pt>
    <dgm:pt modelId="{8CD26882-079C-432B-92FE-AAD216FE703E}" type="pres">
      <dgm:prSet presAssocID="{CE130775-223D-4FF9-880B-6123E8150D06}" presName="aNode" presStyleLbl="bgShp" presStyleIdx="0" presStyleCnt="2" custLinFactNeighborX="-4431" custLinFactNeighborY="1923"/>
      <dgm:spPr/>
      <dgm:t>
        <a:bodyPr/>
        <a:lstStyle/>
        <a:p>
          <a:pPr rtl="1"/>
          <a:endParaRPr lang="fa-IR"/>
        </a:p>
      </dgm:t>
    </dgm:pt>
    <dgm:pt modelId="{D25FA27B-D9BB-4C93-BAA4-568925E0FBCB}" type="pres">
      <dgm:prSet presAssocID="{CE130775-223D-4FF9-880B-6123E8150D06}" presName="textNode" presStyleLbl="bgShp" presStyleIdx="0" presStyleCnt="2"/>
      <dgm:spPr/>
      <dgm:t>
        <a:bodyPr/>
        <a:lstStyle/>
        <a:p>
          <a:pPr rtl="1"/>
          <a:endParaRPr lang="fa-IR"/>
        </a:p>
      </dgm:t>
    </dgm:pt>
    <dgm:pt modelId="{5BE6A7FC-B22F-4195-A381-006B820EDF81}" type="pres">
      <dgm:prSet presAssocID="{CE130775-223D-4FF9-880B-6123E8150D06}" presName="compChildNode" presStyleCnt="0"/>
      <dgm:spPr/>
    </dgm:pt>
    <dgm:pt modelId="{0A862AC4-A2BF-4AE4-BB6D-5756FBE38FEA}" type="pres">
      <dgm:prSet presAssocID="{CE130775-223D-4FF9-880B-6123E8150D06}" presName="theInnerList" presStyleCnt="0"/>
      <dgm:spPr/>
    </dgm:pt>
    <dgm:pt modelId="{A3918B5C-8198-4F44-80F8-34F636B92595}" type="pres">
      <dgm:prSet presAssocID="{5216A0DC-8934-430A-85F3-2155CFFCB284}" presName="childNode" presStyleLbl="node1" presStyleIdx="0" presStyleCnt="4" custScaleX="105545" custScaleY="221888" custLinFactY="-9756" custLinFactNeighborX="-1812" custLinFactNeighborY="-100000">
        <dgm:presLayoutVars>
          <dgm:bulletEnabled val="1"/>
        </dgm:presLayoutVars>
      </dgm:prSet>
      <dgm:spPr/>
      <dgm:t>
        <a:bodyPr/>
        <a:lstStyle/>
        <a:p>
          <a:pPr rtl="1"/>
          <a:endParaRPr lang="fa-IR"/>
        </a:p>
      </dgm:t>
    </dgm:pt>
    <dgm:pt modelId="{6C5517DC-BC06-4F54-8D87-25B2FE6E7E48}" type="pres">
      <dgm:prSet presAssocID="{5216A0DC-8934-430A-85F3-2155CFFCB284}" presName="aSpace2" presStyleCnt="0"/>
      <dgm:spPr/>
    </dgm:pt>
    <dgm:pt modelId="{290D38C8-3064-46A7-B022-850EAD6889D2}" type="pres">
      <dgm:prSet presAssocID="{BF8E0897-ED15-4511-A27D-CBF44B7B44CB}" presName="childNode" presStyleLbl="node1" presStyleIdx="1" presStyleCnt="4" custScaleX="114442" custScaleY="332213" custLinFactNeighborY="59302">
        <dgm:presLayoutVars>
          <dgm:bulletEnabled val="1"/>
        </dgm:presLayoutVars>
      </dgm:prSet>
      <dgm:spPr/>
      <dgm:t>
        <a:bodyPr/>
        <a:lstStyle/>
        <a:p>
          <a:pPr rtl="1"/>
          <a:endParaRPr lang="fa-IR"/>
        </a:p>
      </dgm:t>
    </dgm:pt>
    <dgm:pt modelId="{4C287F74-89A4-486F-A6B2-B608497B240B}" type="pres">
      <dgm:prSet presAssocID="{CE130775-223D-4FF9-880B-6123E8150D06}" presName="aSpace" presStyleCnt="0"/>
      <dgm:spPr/>
    </dgm:pt>
    <dgm:pt modelId="{01D0127E-3086-4F3A-887C-141B71F06FCE}" type="pres">
      <dgm:prSet presAssocID="{E593F557-130F-4A9D-AE6A-736469742936}" presName="compNode" presStyleCnt="0"/>
      <dgm:spPr/>
    </dgm:pt>
    <dgm:pt modelId="{3AD798F3-9AAD-4721-A471-C4103EB60272}" type="pres">
      <dgm:prSet presAssocID="{E593F557-130F-4A9D-AE6A-736469742936}" presName="aNode" presStyleLbl="bgShp" presStyleIdx="1" presStyleCnt="2" custLinFactNeighborX="8759"/>
      <dgm:spPr/>
      <dgm:t>
        <a:bodyPr/>
        <a:lstStyle/>
        <a:p>
          <a:endParaRPr lang="en-US"/>
        </a:p>
      </dgm:t>
    </dgm:pt>
    <dgm:pt modelId="{AB7F19D4-0B86-4163-B74A-56B61218CD0F}" type="pres">
      <dgm:prSet presAssocID="{E593F557-130F-4A9D-AE6A-736469742936}" presName="textNode" presStyleLbl="bgShp" presStyleIdx="1" presStyleCnt="2"/>
      <dgm:spPr/>
      <dgm:t>
        <a:bodyPr/>
        <a:lstStyle/>
        <a:p>
          <a:endParaRPr lang="en-US"/>
        </a:p>
      </dgm:t>
    </dgm:pt>
    <dgm:pt modelId="{7FEFC8E8-7365-4017-AD1B-AAC37480124C}" type="pres">
      <dgm:prSet presAssocID="{E593F557-130F-4A9D-AE6A-736469742936}" presName="compChildNode" presStyleCnt="0"/>
      <dgm:spPr/>
    </dgm:pt>
    <dgm:pt modelId="{DDECF3A6-065B-4CA0-853A-1846A888393F}" type="pres">
      <dgm:prSet presAssocID="{E593F557-130F-4A9D-AE6A-736469742936}" presName="theInnerList" presStyleCnt="0"/>
      <dgm:spPr/>
    </dgm:pt>
    <dgm:pt modelId="{D9CA6C13-FC75-4114-99A7-427179486E52}" type="pres">
      <dgm:prSet presAssocID="{88EE8F31-FCC7-43E6-BF33-51F97E935086}" presName="childNode" presStyleLbl="node1" presStyleIdx="2" presStyleCnt="4" custScaleY="116989">
        <dgm:presLayoutVars>
          <dgm:bulletEnabled val="1"/>
        </dgm:presLayoutVars>
      </dgm:prSet>
      <dgm:spPr/>
      <dgm:t>
        <a:bodyPr/>
        <a:lstStyle/>
        <a:p>
          <a:pPr rtl="1"/>
          <a:endParaRPr lang="fa-IR"/>
        </a:p>
      </dgm:t>
    </dgm:pt>
    <dgm:pt modelId="{A060CDD7-BF8D-42B1-B8DA-34648993A71D}" type="pres">
      <dgm:prSet presAssocID="{88EE8F31-FCC7-43E6-BF33-51F97E935086}" presName="aSpace2" presStyleCnt="0"/>
      <dgm:spPr/>
    </dgm:pt>
    <dgm:pt modelId="{CD540246-D322-4C36-8C3C-4917B409A144}" type="pres">
      <dgm:prSet presAssocID="{238F8FC0-061E-4BAD-932D-36C935C2A7E9}" presName="childNode" presStyleLbl="node1" presStyleIdx="3" presStyleCnt="4">
        <dgm:presLayoutVars>
          <dgm:bulletEnabled val="1"/>
        </dgm:presLayoutVars>
      </dgm:prSet>
      <dgm:spPr/>
      <dgm:t>
        <a:bodyPr/>
        <a:lstStyle/>
        <a:p>
          <a:pPr rtl="1"/>
          <a:endParaRPr lang="fa-IR"/>
        </a:p>
      </dgm:t>
    </dgm:pt>
  </dgm:ptLst>
  <dgm:cxnLst>
    <dgm:cxn modelId="{2E821378-C9CD-4AAE-8BF7-2B3CF722288F}" type="presOf" srcId="{88EE8F31-FCC7-43E6-BF33-51F97E935086}" destId="{D9CA6C13-FC75-4114-99A7-427179486E52}" srcOrd="0" destOrd="0" presId="urn:microsoft.com/office/officeart/2005/8/layout/lProcess2"/>
    <dgm:cxn modelId="{BB82E78F-CA8A-4C85-ADAB-0EA0349DFB7A}" srcId="{CE130775-223D-4FF9-880B-6123E8150D06}" destId="{5216A0DC-8934-430A-85F3-2155CFFCB284}" srcOrd="0" destOrd="0" parTransId="{C76193F6-64D8-4DF4-9F21-B2203D44AE82}" sibTransId="{4216D24B-9601-4893-A976-DD15EA828261}"/>
    <dgm:cxn modelId="{781E13A0-FCFC-4D69-9E83-9CF2F31BDD0E}" srcId="{76A1CBEC-74A4-4648-B762-A451747260D0}" destId="{E593F557-130F-4A9D-AE6A-736469742936}" srcOrd="1" destOrd="0" parTransId="{8058C207-50C3-4FA5-BCAE-622A940E882D}" sibTransId="{262884BC-76CF-4AE6-B31C-F38CCD60CF09}"/>
    <dgm:cxn modelId="{06000C90-0A62-4BB6-832E-5A63138D2D66}" srcId="{E593F557-130F-4A9D-AE6A-736469742936}" destId="{88EE8F31-FCC7-43E6-BF33-51F97E935086}" srcOrd="0" destOrd="0" parTransId="{E1BB3C6E-D0CF-4846-B058-C1D981D9AE2E}" sibTransId="{82A93CE1-F2EE-4374-AE37-4DD509958F47}"/>
    <dgm:cxn modelId="{1BFB4CCE-C0AE-4B4B-91FF-5C8341A35027}" type="presOf" srcId="{76A1CBEC-74A4-4648-B762-A451747260D0}" destId="{934EF241-7F66-4CD2-98DE-4C4693FEAEF4}" srcOrd="0" destOrd="0" presId="urn:microsoft.com/office/officeart/2005/8/layout/lProcess2"/>
    <dgm:cxn modelId="{052B0E24-F588-4B97-9B6B-CBAAA73DE3E3}" srcId="{76A1CBEC-74A4-4648-B762-A451747260D0}" destId="{CE130775-223D-4FF9-880B-6123E8150D06}" srcOrd="0" destOrd="0" parTransId="{6E0A8F43-933B-43C3-BF03-4A92AF22FE3C}" sibTransId="{4677218A-5C5A-43D0-9615-E4FFCC54C572}"/>
    <dgm:cxn modelId="{9A80A31C-6D7E-42F3-8517-1EC381E555A0}" srcId="{CE130775-223D-4FF9-880B-6123E8150D06}" destId="{BF8E0897-ED15-4511-A27D-CBF44B7B44CB}" srcOrd="1" destOrd="0" parTransId="{F89CEBFE-27D4-46EA-BF52-CE8CCDDA4EAC}" sibTransId="{07D4A337-1B76-4A6C-A7A2-69E3C7F8B27E}"/>
    <dgm:cxn modelId="{FDF9F6B6-AC4B-43BF-A1BE-D999C719C4D0}" type="presOf" srcId="{E593F557-130F-4A9D-AE6A-736469742936}" destId="{3AD798F3-9AAD-4721-A471-C4103EB60272}" srcOrd="0" destOrd="0" presId="urn:microsoft.com/office/officeart/2005/8/layout/lProcess2"/>
    <dgm:cxn modelId="{D77D4437-92B3-40D4-AC19-9D7A594A7B9A}" type="presOf" srcId="{5216A0DC-8934-430A-85F3-2155CFFCB284}" destId="{A3918B5C-8198-4F44-80F8-34F636B92595}" srcOrd="0" destOrd="0" presId="urn:microsoft.com/office/officeart/2005/8/layout/lProcess2"/>
    <dgm:cxn modelId="{72795F56-14A5-4096-B3B5-EC5E59A3326C}" type="presOf" srcId="{CE130775-223D-4FF9-880B-6123E8150D06}" destId="{8CD26882-079C-432B-92FE-AAD216FE703E}" srcOrd="0" destOrd="0" presId="urn:microsoft.com/office/officeart/2005/8/layout/lProcess2"/>
    <dgm:cxn modelId="{DDF904C0-71D6-4582-BC2F-A1BC18289392}" type="presOf" srcId="{BF8E0897-ED15-4511-A27D-CBF44B7B44CB}" destId="{290D38C8-3064-46A7-B022-850EAD6889D2}" srcOrd="0" destOrd="0" presId="urn:microsoft.com/office/officeart/2005/8/layout/lProcess2"/>
    <dgm:cxn modelId="{67BE261B-BD09-428E-B3E3-DF32C7DC83E2}" type="presOf" srcId="{CE130775-223D-4FF9-880B-6123E8150D06}" destId="{D25FA27B-D9BB-4C93-BAA4-568925E0FBCB}" srcOrd="1" destOrd="0" presId="urn:microsoft.com/office/officeart/2005/8/layout/lProcess2"/>
    <dgm:cxn modelId="{FF49206D-420B-4E9B-9B81-2BC04E1A39B7}" srcId="{E593F557-130F-4A9D-AE6A-736469742936}" destId="{238F8FC0-061E-4BAD-932D-36C935C2A7E9}" srcOrd="1" destOrd="0" parTransId="{4CE66E8B-F74C-4431-AF9A-9EECE5A8745E}" sibTransId="{58742164-3DFF-4D3A-9EFB-5991D99EAE13}"/>
    <dgm:cxn modelId="{A273BBA0-7F42-4ED1-A8BE-194906A89FAA}" type="presOf" srcId="{238F8FC0-061E-4BAD-932D-36C935C2A7E9}" destId="{CD540246-D322-4C36-8C3C-4917B409A144}" srcOrd="0" destOrd="0" presId="urn:microsoft.com/office/officeart/2005/8/layout/lProcess2"/>
    <dgm:cxn modelId="{2F6B9FC6-D1A1-49F6-B240-26DA7EF97D55}" type="presOf" srcId="{E593F557-130F-4A9D-AE6A-736469742936}" destId="{AB7F19D4-0B86-4163-B74A-56B61218CD0F}" srcOrd="1" destOrd="0" presId="urn:microsoft.com/office/officeart/2005/8/layout/lProcess2"/>
    <dgm:cxn modelId="{74DC068A-9747-44E0-8D06-5EBA94566330}" type="presParOf" srcId="{934EF241-7F66-4CD2-98DE-4C4693FEAEF4}" destId="{1F2AA5FB-C13E-4778-B45F-6D19B0992CA9}" srcOrd="0" destOrd="0" presId="urn:microsoft.com/office/officeart/2005/8/layout/lProcess2"/>
    <dgm:cxn modelId="{43AD3172-E8ED-456D-A8D3-54792E032537}" type="presParOf" srcId="{1F2AA5FB-C13E-4778-B45F-6D19B0992CA9}" destId="{8CD26882-079C-432B-92FE-AAD216FE703E}" srcOrd="0" destOrd="0" presId="urn:microsoft.com/office/officeart/2005/8/layout/lProcess2"/>
    <dgm:cxn modelId="{7DDC82B1-0C7E-4522-A1F9-61F55EF4183C}" type="presParOf" srcId="{1F2AA5FB-C13E-4778-B45F-6D19B0992CA9}" destId="{D25FA27B-D9BB-4C93-BAA4-568925E0FBCB}" srcOrd="1" destOrd="0" presId="urn:microsoft.com/office/officeart/2005/8/layout/lProcess2"/>
    <dgm:cxn modelId="{6B58274B-CB23-4B70-A707-4B71D2D2A7BA}" type="presParOf" srcId="{1F2AA5FB-C13E-4778-B45F-6D19B0992CA9}" destId="{5BE6A7FC-B22F-4195-A381-006B820EDF81}" srcOrd="2" destOrd="0" presId="urn:microsoft.com/office/officeart/2005/8/layout/lProcess2"/>
    <dgm:cxn modelId="{23196386-D044-4AA0-8087-B0209405BA3E}" type="presParOf" srcId="{5BE6A7FC-B22F-4195-A381-006B820EDF81}" destId="{0A862AC4-A2BF-4AE4-BB6D-5756FBE38FEA}" srcOrd="0" destOrd="0" presId="urn:microsoft.com/office/officeart/2005/8/layout/lProcess2"/>
    <dgm:cxn modelId="{1239C7D6-183D-42B1-BB0B-CB847E37527E}" type="presParOf" srcId="{0A862AC4-A2BF-4AE4-BB6D-5756FBE38FEA}" destId="{A3918B5C-8198-4F44-80F8-34F636B92595}" srcOrd="0" destOrd="0" presId="urn:microsoft.com/office/officeart/2005/8/layout/lProcess2"/>
    <dgm:cxn modelId="{325B9B5B-F118-43FD-A298-C91D8C1E49A1}" type="presParOf" srcId="{0A862AC4-A2BF-4AE4-BB6D-5756FBE38FEA}" destId="{6C5517DC-BC06-4F54-8D87-25B2FE6E7E48}" srcOrd="1" destOrd="0" presId="urn:microsoft.com/office/officeart/2005/8/layout/lProcess2"/>
    <dgm:cxn modelId="{40969285-0049-4A75-A95C-1CD1B909B972}" type="presParOf" srcId="{0A862AC4-A2BF-4AE4-BB6D-5756FBE38FEA}" destId="{290D38C8-3064-46A7-B022-850EAD6889D2}" srcOrd="2" destOrd="0" presId="urn:microsoft.com/office/officeart/2005/8/layout/lProcess2"/>
    <dgm:cxn modelId="{BBD2E2B9-EE6F-403D-896E-0DDF9C085785}" type="presParOf" srcId="{934EF241-7F66-4CD2-98DE-4C4693FEAEF4}" destId="{4C287F74-89A4-486F-A6B2-B608497B240B}" srcOrd="1" destOrd="0" presId="urn:microsoft.com/office/officeart/2005/8/layout/lProcess2"/>
    <dgm:cxn modelId="{5A16441D-9B9C-4762-96D4-76C85E1B5973}" type="presParOf" srcId="{934EF241-7F66-4CD2-98DE-4C4693FEAEF4}" destId="{01D0127E-3086-4F3A-887C-141B71F06FCE}" srcOrd="2" destOrd="0" presId="urn:microsoft.com/office/officeart/2005/8/layout/lProcess2"/>
    <dgm:cxn modelId="{4193A683-2977-4B79-A4DB-F29FDD10A318}" type="presParOf" srcId="{01D0127E-3086-4F3A-887C-141B71F06FCE}" destId="{3AD798F3-9AAD-4721-A471-C4103EB60272}" srcOrd="0" destOrd="0" presId="urn:microsoft.com/office/officeart/2005/8/layout/lProcess2"/>
    <dgm:cxn modelId="{DB844FA8-97C3-4ED9-8136-4EEA552A9F4E}" type="presParOf" srcId="{01D0127E-3086-4F3A-887C-141B71F06FCE}" destId="{AB7F19D4-0B86-4163-B74A-56B61218CD0F}" srcOrd="1" destOrd="0" presId="urn:microsoft.com/office/officeart/2005/8/layout/lProcess2"/>
    <dgm:cxn modelId="{723FECC2-4281-447E-8C4A-BD1853722B49}" type="presParOf" srcId="{01D0127E-3086-4F3A-887C-141B71F06FCE}" destId="{7FEFC8E8-7365-4017-AD1B-AAC37480124C}" srcOrd="2" destOrd="0" presId="urn:microsoft.com/office/officeart/2005/8/layout/lProcess2"/>
    <dgm:cxn modelId="{93E1E863-0C99-40AF-A7F4-3C556C82CEE0}" type="presParOf" srcId="{7FEFC8E8-7365-4017-AD1B-AAC37480124C}" destId="{DDECF3A6-065B-4CA0-853A-1846A888393F}" srcOrd="0" destOrd="0" presId="urn:microsoft.com/office/officeart/2005/8/layout/lProcess2"/>
    <dgm:cxn modelId="{796249C9-6801-4677-AD83-AAEB2305A088}" type="presParOf" srcId="{DDECF3A6-065B-4CA0-853A-1846A888393F}" destId="{D9CA6C13-FC75-4114-99A7-427179486E52}" srcOrd="0" destOrd="0" presId="urn:microsoft.com/office/officeart/2005/8/layout/lProcess2"/>
    <dgm:cxn modelId="{3FE7FA4C-206E-4963-9585-FCF3206E323C}" type="presParOf" srcId="{DDECF3A6-065B-4CA0-853A-1846A888393F}" destId="{A060CDD7-BF8D-42B1-B8DA-34648993A71D}" srcOrd="1" destOrd="0" presId="urn:microsoft.com/office/officeart/2005/8/layout/lProcess2"/>
    <dgm:cxn modelId="{0AF47004-35E1-48B5-9181-AA30AA9E6091}" type="presParOf" srcId="{DDECF3A6-065B-4CA0-853A-1846A888393F}" destId="{CD540246-D322-4C36-8C3C-4917B409A144}" srcOrd="2" destOrd="0" presId="urn:microsoft.com/office/officeart/2005/8/layout/lProcess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6A1CBEC-74A4-4648-B762-A451747260D0}" type="doc">
      <dgm:prSet loTypeId="urn:microsoft.com/office/officeart/2005/8/layout/lProcess2" loCatId="list" qsTypeId="urn:microsoft.com/office/officeart/2005/8/quickstyle/simple1" qsCatId="simple" csTypeId="urn:microsoft.com/office/officeart/2005/8/colors/colorful4" csCatId="colorful" phldr="1"/>
      <dgm:spPr/>
      <dgm:t>
        <a:bodyPr/>
        <a:lstStyle/>
        <a:p>
          <a:pPr rtl="1"/>
          <a:endParaRPr lang="fa-IR"/>
        </a:p>
      </dgm:t>
    </dgm:pt>
    <dgm:pt modelId="{CE130775-223D-4FF9-880B-6123E8150D06}">
      <dgm:prSet phldrT="[Text]" custT="1"/>
      <dgm:spPr/>
      <dgm:t>
        <a:bodyPr/>
        <a:lstStyle/>
        <a:p>
          <a:pPr rtl="1"/>
          <a:r>
            <a:rPr lang="fa-IR" sz="1800" dirty="0" smtClean="0">
              <a:cs typeface="Zar" pitchFamily="2" charset="-78"/>
            </a:rPr>
            <a:t>اتنوموزيکولوژي</a:t>
          </a:r>
          <a:endParaRPr lang="fa-IR" sz="1800" dirty="0">
            <a:cs typeface="Zar" pitchFamily="2" charset="-78"/>
          </a:endParaRPr>
        </a:p>
      </dgm:t>
    </dgm:pt>
    <dgm:pt modelId="{6E0A8F43-933B-43C3-BF03-4A92AF22FE3C}" type="parTrans" cxnId="{052B0E24-F588-4B97-9B6B-CBAAA73DE3E3}">
      <dgm:prSet/>
      <dgm:spPr/>
      <dgm:t>
        <a:bodyPr/>
        <a:lstStyle/>
        <a:p>
          <a:pPr rtl="1"/>
          <a:endParaRPr lang="fa-IR"/>
        </a:p>
      </dgm:t>
    </dgm:pt>
    <dgm:pt modelId="{4677218A-5C5A-43D0-9615-E4FFCC54C572}" type="sibTrans" cxnId="{052B0E24-F588-4B97-9B6B-CBAAA73DE3E3}">
      <dgm:prSet/>
      <dgm:spPr/>
      <dgm:t>
        <a:bodyPr/>
        <a:lstStyle/>
        <a:p>
          <a:pPr rtl="1"/>
          <a:endParaRPr lang="fa-IR"/>
        </a:p>
      </dgm:t>
    </dgm:pt>
    <dgm:pt modelId="{5216A0DC-8934-430A-85F3-2155CFFCB284}">
      <dgm:prSet phldrT="[Text]" custT="1"/>
      <dgm:spPr/>
      <dgm:t>
        <a:bodyPr/>
        <a:lstStyle/>
        <a:p>
          <a:pPr algn="ctr" rtl="1">
            <a:tabLst/>
          </a:pPr>
          <a:r>
            <a:rPr lang="fa-IR" sz="1400" b="1" dirty="0" smtClean="0">
              <a:solidFill>
                <a:schemeClr val="tx1"/>
              </a:solidFill>
              <a:cs typeface="Zar" pitchFamily="2" charset="-78"/>
            </a:rPr>
            <a:t>توجه به جنبه هاي عملي تحليل پديدارشناختي و ذات گرا از موسيقي</a:t>
          </a:r>
        </a:p>
      </dgm:t>
    </dgm:pt>
    <dgm:pt modelId="{C76193F6-64D8-4DF4-9F21-B2203D44AE82}" type="parTrans" cxnId="{BB82E78F-CA8A-4C85-ADAB-0EA0349DFB7A}">
      <dgm:prSet/>
      <dgm:spPr/>
      <dgm:t>
        <a:bodyPr/>
        <a:lstStyle/>
        <a:p>
          <a:pPr rtl="1"/>
          <a:endParaRPr lang="fa-IR"/>
        </a:p>
      </dgm:t>
    </dgm:pt>
    <dgm:pt modelId="{4216D24B-9601-4893-A976-DD15EA828261}" type="sibTrans" cxnId="{BB82E78F-CA8A-4C85-ADAB-0EA0349DFB7A}">
      <dgm:prSet/>
      <dgm:spPr/>
      <dgm:t>
        <a:bodyPr/>
        <a:lstStyle/>
        <a:p>
          <a:pPr rtl="1"/>
          <a:endParaRPr lang="fa-IR"/>
        </a:p>
      </dgm:t>
    </dgm:pt>
    <dgm:pt modelId="{BF8E0897-ED15-4511-A27D-CBF44B7B44CB}">
      <dgm:prSet phldrT="[Text]" custT="1"/>
      <dgm:spPr/>
      <dgm:t>
        <a:bodyPr/>
        <a:lstStyle/>
        <a:p>
          <a:pPr algn="ctr" rtl="1"/>
          <a:r>
            <a:rPr lang="fa-IR" sz="1400" b="1" dirty="0" smtClean="0">
              <a:solidFill>
                <a:schemeClr val="tx1"/>
              </a:solidFill>
              <a:cs typeface="Zar" pitchFamily="2" charset="-78"/>
            </a:rPr>
            <a:t>کاردرميدان، مشاهده مشارکتي و روش هاي مردم نگارانه و ترکيب آن با روش هاي کتابخانه اي مانند مطالعات کانتمتريک لومکس (1959)(حجاريان، 1387، به نقل از جليلوند، 1393)</a:t>
          </a:r>
          <a:endParaRPr lang="fa-IR" sz="1400" b="1" dirty="0" smtClean="0">
            <a:solidFill>
              <a:srgbClr val="FF0000"/>
            </a:solidFill>
            <a:cs typeface="Zar" pitchFamily="2" charset="-78"/>
          </a:endParaRPr>
        </a:p>
      </dgm:t>
    </dgm:pt>
    <dgm:pt modelId="{F89CEBFE-27D4-46EA-BF52-CE8CCDDA4EAC}" type="parTrans" cxnId="{9A80A31C-6D7E-42F3-8517-1EC381E555A0}">
      <dgm:prSet/>
      <dgm:spPr/>
      <dgm:t>
        <a:bodyPr/>
        <a:lstStyle/>
        <a:p>
          <a:pPr rtl="1"/>
          <a:endParaRPr lang="fa-IR"/>
        </a:p>
      </dgm:t>
    </dgm:pt>
    <dgm:pt modelId="{07D4A337-1B76-4A6C-A7A2-69E3C7F8B27E}" type="sibTrans" cxnId="{9A80A31C-6D7E-42F3-8517-1EC381E555A0}">
      <dgm:prSet/>
      <dgm:spPr/>
      <dgm:t>
        <a:bodyPr/>
        <a:lstStyle/>
        <a:p>
          <a:pPr rtl="1"/>
          <a:endParaRPr lang="fa-IR"/>
        </a:p>
      </dgm:t>
    </dgm:pt>
    <dgm:pt modelId="{934EF241-7F66-4CD2-98DE-4C4693FEAEF4}" type="pres">
      <dgm:prSet presAssocID="{76A1CBEC-74A4-4648-B762-A451747260D0}" presName="theList" presStyleCnt="0">
        <dgm:presLayoutVars>
          <dgm:dir/>
          <dgm:animLvl val="lvl"/>
          <dgm:resizeHandles val="exact"/>
        </dgm:presLayoutVars>
      </dgm:prSet>
      <dgm:spPr/>
      <dgm:t>
        <a:bodyPr/>
        <a:lstStyle/>
        <a:p>
          <a:endParaRPr lang="en-US"/>
        </a:p>
      </dgm:t>
    </dgm:pt>
    <dgm:pt modelId="{1F2AA5FB-C13E-4778-B45F-6D19B0992CA9}" type="pres">
      <dgm:prSet presAssocID="{CE130775-223D-4FF9-880B-6123E8150D06}" presName="compNode" presStyleCnt="0"/>
      <dgm:spPr/>
    </dgm:pt>
    <dgm:pt modelId="{8CD26882-079C-432B-92FE-AAD216FE703E}" type="pres">
      <dgm:prSet presAssocID="{CE130775-223D-4FF9-880B-6123E8150D06}" presName="aNode" presStyleLbl="bgShp" presStyleIdx="0" presStyleCnt="1" custLinFactNeighborX="-49" custLinFactNeighborY="-1613"/>
      <dgm:spPr/>
      <dgm:t>
        <a:bodyPr/>
        <a:lstStyle/>
        <a:p>
          <a:pPr rtl="1"/>
          <a:endParaRPr lang="fa-IR"/>
        </a:p>
      </dgm:t>
    </dgm:pt>
    <dgm:pt modelId="{D25FA27B-D9BB-4C93-BAA4-568925E0FBCB}" type="pres">
      <dgm:prSet presAssocID="{CE130775-223D-4FF9-880B-6123E8150D06}" presName="textNode" presStyleLbl="bgShp" presStyleIdx="0" presStyleCnt="1"/>
      <dgm:spPr/>
      <dgm:t>
        <a:bodyPr/>
        <a:lstStyle/>
        <a:p>
          <a:pPr rtl="1"/>
          <a:endParaRPr lang="fa-IR"/>
        </a:p>
      </dgm:t>
    </dgm:pt>
    <dgm:pt modelId="{5BE6A7FC-B22F-4195-A381-006B820EDF81}" type="pres">
      <dgm:prSet presAssocID="{CE130775-223D-4FF9-880B-6123E8150D06}" presName="compChildNode" presStyleCnt="0"/>
      <dgm:spPr/>
    </dgm:pt>
    <dgm:pt modelId="{0A862AC4-A2BF-4AE4-BB6D-5756FBE38FEA}" type="pres">
      <dgm:prSet presAssocID="{CE130775-223D-4FF9-880B-6123E8150D06}" presName="theInnerList" presStyleCnt="0"/>
      <dgm:spPr/>
    </dgm:pt>
    <dgm:pt modelId="{A3918B5C-8198-4F44-80F8-34F636B92595}" type="pres">
      <dgm:prSet presAssocID="{5216A0DC-8934-430A-85F3-2155CFFCB284}" presName="childNode" presStyleLbl="node1" presStyleIdx="0" presStyleCnt="2" custScaleY="1113532" custLinFactY="-191621" custLinFactNeighborX="-2551" custLinFactNeighborY="-200000">
        <dgm:presLayoutVars>
          <dgm:bulletEnabled val="1"/>
        </dgm:presLayoutVars>
      </dgm:prSet>
      <dgm:spPr/>
      <dgm:t>
        <a:bodyPr/>
        <a:lstStyle/>
        <a:p>
          <a:pPr rtl="1"/>
          <a:endParaRPr lang="fa-IR"/>
        </a:p>
      </dgm:t>
    </dgm:pt>
    <dgm:pt modelId="{6C5517DC-BC06-4F54-8D87-25B2FE6E7E48}" type="pres">
      <dgm:prSet presAssocID="{5216A0DC-8934-430A-85F3-2155CFFCB284}" presName="aSpace2" presStyleCnt="0"/>
      <dgm:spPr/>
    </dgm:pt>
    <dgm:pt modelId="{290D38C8-3064-46A7-B022-850EAD6889D2}" type="pres">
      <dgm:prSet presAssocID="{BF8E0897-ED15-4511-A27D-CBF44B7B44CB}" presName="childNode" presStyleLbl="node1" presStyleIdx="1" presStyleCnt="2" custScaleX="120097" custScaleY="2000000" custLinFactY="14856" custLinFactNeighborX="-2513" custLinFactNeighborY="100000">
        <dgm:presLayoutVars>
          <dgm:bulletEnabled val="1"/>
        </dgm:presLayoutVars>
      </dgm:prSet>
      <dgm:spPr/>
      <dgm:t>
        <a:bodyPr/>
        <a:lstStyle/>
        <a:p>
          <a:pPr rtl="1"/>
          <a:endParaRPr lang="fa-IR"/>
        </a:p>
      </dgm:t>
    </dgm:pt>
  </dgm:ptLst>
  <dgm:cxnLst>
    <dgm:cxn modelId="{9E6D6FF1-E9E6-432C-AEC8-AFC3FB09C830}" type="presOf" srcId="{CE130775-223D-4FF9-880B-6123E8150D06}" destId="{D25FA27B-D9BB-4C93-BAA4-568925E0FBCB}" srcOrd="1" destOrd="0" presId="urn:microsoft.com/office/officeart/2005/8/layout/lProcess2"/>
    <dgm:cxn modelId="{052B0E24-F588-4B97-9B6B-CBAAA73DE3E3}" srcId="{76A1CBEC-74A4-4648-B762-A451747260D0}" destId="{CE130775-223D-4FF9-880B-6123E8150D06}" srcOrd="0" destOrd="0" parTransId="{6E0A8F43-933B-43C3-BF03-4A92AF22FE3C}" sibTransId="{4677218A-5C5A-43D0-9615-E4FFCC54C572}"/>
    <dgm:cxn modelId="{9A80A31C-6D7E-42F3-8517-1EC381E555A0}" srcId="{CE130775-223D-4FF9-880B-6123E8150D06}" destId="{BF8E0897-ED15-4511-A27D-CBF44B7B44CB}" srcOrd="1" destOrd="0" parTransId="{F89CEBFE-27D4-46EA-BF52-CE8CCDDA4EAC}" sibTransId="{07D4A337-1B76-4A6C-A7A2-69E3C7F8B27E}"/>
    <dgm:cxn modelId="{BC3B2478-C373-41FB-9502-5CB3DE88F220}" type="presOf" srcId="{76A1CBEC-74A4-4648-B762-A451747260D0}" destId="{934EF241-7F66-4CD2-98DE-4C4693FEAEF4}" srcOrd="0" destOrd="0" presId="urn:microsoft.com/office/officeart/2005/8/layout/lProcess2"/>
    <dgm:cxn modelId="{36502FF0-8DA4-435D-8D7E-3AB5F69DAAF6}" type="presOf" srcId="{BF8E0897-ED15-4511-A27D-CBF44B7B44CB}" destId="{290D38C8-3064-46A7-B022-850EAD6889D2}" srcOrd="0" destOrd="0" presId="urn:microsoft.com/office/officeart/2005/8/layout/lProcess2"/>
    <dgm:cxn modelId="{B55207B4-BFC7-4187-B65A-60AE53D1397D}" type="presOf" srcId="{CE130775-223D-4FF9-880B-6123E8150D06}" destId="{8CD26882-079C-432B-92FE-AAD216FE703E}" srcOrd="0" destOrd="0" presId="urn:microsoft.com/office/officeart/2005/8/layout/lProcess2"/>
    <dgm:cxn modelId="{BB82E78F-CA8A-4C85-ADAB-0EA0349DFB7A}" srcId="{CE130775-223D-4FF9-880B-6123E8150D06}" destId="{5216A0DC-8934-430A-85F3-2155CFFCB284}" srcOrd="0" destOrd="0" parTransId="{C76193F6-64D8-4DF4-9F21-B2203D44AE82}" sibTransId="{4216D24B-9601-4893-A976-DD15EA828261}"/>
    <dgm:cxn modelId="{C990D5FD-1C5C-4ABC-B341-DB8029381B72}" type="presOf" srcId="{5216A0DC-8934-430A-85F3-2155CFFCB284}" destId="{A3918B5C-8198-4F44-80F8-34F636B92595}" srcOrd="0" destOrd="0" presId="urn:microsoft.com/office/officeart/2005/8/layout/lProcess2"/>
    <dgm:cxn modelId="{F3291190-1E9F-4F02-BFCE-98CD00703484}" type="presParOf" srcId="{934EF241-7F66-4CD2-98DE-4C4693FEAEF4}" destId="{1F2AA5FB-C13E-4778-B45F-6D19B0992CA9}" srcOrd="0" destOrd="0" presId="urn:microsoft.com/office/officeart/2005/8/layout/lProcess2"/>
    <dgm:cxn modelId="{14A6C77B-39B9-41B2-95B6-AACA11B99DE8}" type="presParOf" srcId="{1F2AA5FB-C13E-4778-B45F-6D19B0992CA9}" destId="{8CD26882-079C-432B-92FE-AAD216FE703E}" srcOrd="0" destOrd="0" presId="urn:microsoft.com/office/officeart/2005/8/layout/lProcess2"/>
    <dgm:cxn modelId="{DAD7A732-5424-4BB8-BFA8-E6319B64BABB}" type="presParOf" srcId="{1F2AA5FB-C13E-4778-B45F-6D19B0992CA9}" destId="{D25FA27B-D9BB-4C93-BAA4-568925E0FBCB}" srcOrd="1" destOrd="0" presId="urn:microsoft.com/office/officeart/2005/8/layout/lProcess2"/>
    <dgm:cxn modelId="{FF77680D-56F2-4152-9493-E5B4AFEB5D1B}" type="presParOf" srcId="{1F2AA5FB-C13E-4778-B45F-6D19B0992CA9}" destId="{5BE6A7FC-B22F-4195-A381-006B820EDF81}" srcOrd="2" destOrd="0" presId="urn:microsoft.com/office/officeart/2005/8/layout/lProcess2"/>
    <dgm:cxn modelId="{E915F432-4093-4173-A10B-F82A0ABA27FE}" type="presParOf" srcId="{5BE6A7FC-B22F-4195-A381-006B820EDF81}" destId="{0A862AC4-A2BF-4AE4-BB6D-5756FBE38FEA}" srcOrd="0" destOrd="0" presId="urn:microsoft.com/office/officeart/2005/8/layout/lProcess2"/>
    <dgm:cxn modelId="{64EDE527-5FAB-49C0-BB4A-704715191AB6}" type="presParOf" srcId="{0A862AC4-A2BF-4AE4-BB6D-5756FBE38FEA}" destId="{A3918B5C-8198-4F44-80F8-34F636B92595}" srcOrd="0" destOrd="0" presId="urn:microsoft.com/office/officeart/2005/8/layout/lProcess2"/>
    <dgm:cxn modelId="{23F34DE6-B488-412C-A4B4-632057A06350}" type="presParOf" srcId="{0A862AC4-A2BF-4AE4-BB6D-5756FBE38FEA}" destId="{6C5517DC-BC06-4F54-8D87-25B2FE6E7E48}" srcOrd="1" destOrd="0" presId="urn:microsoft.com/office/officeart/2005/8/layout/lProcess2"/>
    <dgm:cxn modelId="{5703FE61-8952-4AF2-8710-5E6F7F0CF436}" type="presParOf" srcId="{0A862AC4-A2BF-4AE4-BB6D-5756FBE38FEA}" destId="{290D38C8-3064-46A7-B022-850EAD6889D2}" srcOrd="2" destOrd="0" presId="urn:microsoft.com/office/officeart/2005/8/layout/lProcess2"/>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6A1CBEC-74A4-4648-B762-A451747260D0}" type="doc">
      <dgm:prSet loTypeId="urn:microsoft.com/office/officeart/2005/8/layout/lProcess2" loCatId="list" qsTypeId="urn:microsoft.com/office/officeart/2005/8/quickstyle/simple1" qsCatId="simple" csTypeId="urn:microsoft.com/office/officeart/2005/8/colors/colorful4" csCatId="colorful" phldr="1"/>
      <dgm:spPr/>
      <dgm:t>
        <a:bodyPr/>
        <a:lstStyle/>
        <a:p>
          <a:pPr rtl="1"/>
          <a:endParaRPr lang="fa-IR"/>
        </a:p>
      </dgm:t>
    </dgm:pt>
    <dgm:pt modelId="{E593F557-130F-4A9D-AE6A-736469742936}">
      <dgm:prSet phldrT="[Text]" custT="1"/>
      <dgm:spPr/>
      <dgm:t>
        <a:bodyPr/>
        <a:lstStyle/>
        <a:p>
          <a:pPr rtl="1"/>
          <a:r>
            <a:rPr lang="fa-IR" sz="1800" dirty="0" smtClean="0">
              <a:cs typeface="Zar" pitchFamily="2" charset="-78"/>
            </a:rPr>
            <a:t>موسيقي شناسي تطبيقي</a:t>
          </a:r>
          <a:endParaRPr lang="fa-IR" sz="1800" dirty="0">
            <a:cs typeface="Zar" pitchFamily="2" charset="-78"/>
          </a:endParaRPr>
        </a:p>
      </dgm:t>
    </dgm:pt>
    <dgm:pt modelId="{8058C207-50C3-4FA5-BCAE-622A940E882D}" type="parTrans" cxnId="{781E13A0-FCFC-4D69-9E83-9CF2F31BDD0E}">
      <dgm:prSet/>
      <dgm:spPr/>
      <dgm:t>
        <a:bodyPr/>
        <a:lstStyle/>
        <a:p>
          <a:pPr rtl="1"/>
          <a:endParaRPr lang="fa-IR"/>
        </a:p>
      </dgm:t>
    </dgm:pt>
    <dgm:pt modelId="{262884BC-76CF-4AE6-B31C-F38CCD60CF09}" type="sibTrans" cxnId="{781E13A0-FCFC-4D69-9E83-9CF2F31BDD0E}">
      <dgm:prSet/>
      <dgm:spPr/>
      <dgm:t>
        <a:bodyPr/>
        <a:lstStyle/>
        <a:p>
          <a:pPr rtl="1"/>
          <a:endParaRPr lang="fa-IR"/>
        </a:p>
      </dgm:t>
    </dgm:pt>
    <dgm:pt modelId="{88EE8F31-FCC7-43E6-BF33-51F97E935086}">
      <dgm:prSet phldrT="[Text]" custT="1"/>
      <dgm:spPr/>
      <dgm:t>
        <a:bodyPr/>
        <a:lstStyle/>
        <a:p>
          <a:pPr algn="ctr" rtl="1">
            <a:tabLst/>
          </a:pPr>
          <a:r>
            <a:rPr lang="fa-IR" sz="1400" b="1" dirty="0" smtClean="0">
              <a:solidFill>
                <a:schemeClr val="tx1"/>
              </a:solidFill>
              <a:cs typeface="Zar" pitchFamily="2" charset="-78"/>
            </a:rPr>
            <a:t>تحليل پديدارشناختي و ذات گرا از موسيقي</a:t>
          </a:r>
        </a:p>
      </dgm:t>
    </dgm:pt>
    <dgm:pt modelId="{E1BB3C6E-D0CF-4846-B058-C1D981D9AE2E}" type="parTrans" cxnId="{06000C90-0A62-4BB6-832E-5A63138D2D66}">
      <dgm:prSet/>
      <dgm:spPr/>
      <dgm:t>
        <a:bodyPr/>
        <a:lstStyle/>
        <a:p>
          <a:pPr rtl="1"/>
          <a:endParaRPr lang="fa-IR"/>
        </a:p>
      </dgm:t>
    </dgm:pt>
    <dgm:pt modelId="{82A93CE1-F2EE-4374-AE37-4DD509958F47}" type="sibTrans" cxnId="{06000C90-0A62-4BB6-832E-5A63138D2D66}">
      <dgm:prSet/>
      <dgm:spPr/>
      <dgm:t>
        <a:bodyPr/>
        <a:lstStyle/>
        <a:p>
          <a:pPr rtl="1"/>
          <a:endParaRPr lang="fa-IR"/>
        </a:p>
      </dgm:t>
    </dgm:pt>
    <dgm:pt modelId="{238F8FC0-061E-4BAD-932D-36C935C2A7E9}">
      <dgm:prSet phldrT="[Text]" custT="1"/>
      <dgm:spPr/>
      <dgm:t>
        <a:bodyPr/>
        <a:lstStyle/>
        <a:p>
          <a:pPr algn="just" rtl="1"/>
          <a:r>
            <a:rPr lang="fa-IR" sz="1000" b="1" kern="1200" dirty="0" smtClean="0">
              <a:solidFill>
                <a:schemeClr val="tx1"/>
              </a:solidFill>
              <a:cs typeface="Zar" pitchFamily="2" charset="-78"/>
            </a:rPr>
            <a:t>روش کتابخانه اي؛ استفاده از سيلندرهاي مومي آرشيو فنوگراف برلين (تاسيس 1902 توسط آبراهام و اشتامف) (جليلوند، 1392</a:t>
          </a:r>
          <a:r>
            <a:rPr kumimoji="0" lang="en-US" sz="1300" kern="1200" dirty="0" smtClean="0">
              <a:solidFill>
                <a:schemeClr val="tx1"/>
              </a:solidFill>
              <a:latin typeface="Perpetua" pitchFamily="18" charset="0"/>
              <a:ea typeface="+mn-ea"/>
              <a:cs typeface="Times New Roman" pitchFamily="18" charset="0"/>
            </a:rPr>
            <a:t>i</a:t>
          </a:r>
          <a:r>
            <a:rPr lang="fa-IR" sz="1000" b="1" kern="1200" dirty="0" smtClean="0">
              <a:solidFill>
                <a:schemeClr val="tx1"/>
              </a:solidFill>
              <a:cs typeface="Zar" pitchFamily="2" charset="-78"/>
            </a:rPr>
            <a:t>)</a:t>
          </a:r>
        </a:p>
      </dgm:t>
    </dgm:pt>
    <dgm:pt modelId="{4CE66E8B-F74C-4431-AF9A-9EECE5A8745E}" type="parTrans" cxnId="{FF49206D-420B-4E9B-9B81-2BC04E1A39B7}">
      <dgm:prSet/>
      <dgm:spPr/>
      <dgm:t>
        <a:bodyPr/>
        <a:lstStyle/>
        <a:p>
          <a:pPr rtl="1"/>
          <a:endParaRPr lang="fa-IR"/>
        </a:p>
      </dgm:t>
    </dgm:pt>
    <dgm:pt modelId="{58742164-3DFF-4D3A-9EFB-5991D99EAE13}" type="sibTrans" cxnId="{FF49206D-420B-4E9B-9B81-2BC04E1A39B7}">
      <dgm:prSet/>
      <dgm:spPr/>
      <dgm:t>
        <a:bodyPr/>
        <a:lstStyle/>
        <a:p>
          <a:pPr rtl="1"/>
          <a:endParaRPr lang="fa-IR"/>
        </a:p>
      </dgm:t>
    </dgm:pt>
    <dgm:pt modelId="{934EF241-7F66-4CD2-98DE-4C4693FEAEF4}" type="pres">
      <dgm:prSet presAssocID="{76A1CBEC-74A4-4648-B762-A451747260D0}" presName="theList" presStyleCnt="0">
        <dgm:presLayoutVars>
          <dgm:dir/>
          <dgm:animLvl val="lvl"/>
          <dgm:resizeHandles val="exact"/>
        </dgm:presLayoutVars>
      </dgm:prSet>
      <dgm:spPr/>
      <dgm:t>
        <a:bodyPr/>
        <a:lstStyle/>
        <a:p>
          <a:endParaRPr lang="en-US"/>
        </a:p>
      </dgm:t>
    </dgm:pt>
    <dgm:pt modelId="{01D0127E-3086-4F3A-887C-141B71F06FCE}" type="pres">
      <dgm:prSet presAssocID="{E593F557-130F-4A9D-AE6A-736469742936}" presName="compNode" presStyleCnt="0"/>
      <dgm:spPr/>
    </dgm:pt>
    <dgm:pt modelId="{3AD798F3-9AAD-4721-A471-C4103EB60272}" type="pres">
      <dgm:prSet presAssocID="{E593F557-130F-4A9D-AE6A-736469742936}" presName="aNode" presStyleLbl="bgShp" presStyleIdx="0" presStyleCnt="1" custLinFactNeighborX="4599"/>
      <dgm:spPr/>
      <dgm:t>
        <a:bodyPr/>
        <a:lstStyle/>
        <a:p>
          <a:endParaRPr lang="en-US"/>
        </a:p>
      </dgm:t>
    </dgm:pt>
    <dgm:pt modelId="{AB7F19D4-0B86-4163-B74A-56B61218CD0F}" type="pres">
      <dgm:prSet presAssocID="{E593F557-130F-4A9D-AE6A-736469742936}" presName="textNode" presStyleLbl="bgShp" presStyleIdx="0" presStyleCnt="1"/>
      <dgm:spPr/>
      <dgm:t>
        <a:bodyPr/>
        <a:lstStyle/>
        <a:p>
          <a:endParaRPr lang="en-US"/>
        </a:p>
      </dgm:t>
    </dgm:pt>
    <dgm:pt modelId="{7FEFC8E8-7365-4017-AD1B-AAC37480124C}" type="pres">
      <dgm:prSet presAssocID="{E593F557-130F-4A9D-AE6A-736469742936}" presName="compChildNode" presStyleCnt="0"/>
      <dgm:spPr/>
    </dgm:pt>
    <dgm:pt modelId="{DDECF3A6-065B-4CA0-853A-1846A888393F}" type="pres">
      <dgm:prSet presAssocID="{E593F557-130F-4A9D-AE6A-736469742936}" presName="theInnerList" presStyleCnt="0"/>
      <dgm:spPr/>
    </dgm:pt>
    <dgm:pt modelId="{D9CA6C13-FC75-4114-99A7-427179486E52}" type="pres">
      <dgm:prSet presAssocID="{88EE8F31-FCC7-43E6-BF33-51F97E935086}" presName="childNode" presStyleLbl="node1" presStyleIdx="0" presStyleCnt="2">
        <dgm:presLayoutVars>
          <dgm:bulletEnabled val="1"/>
        </dgm:presLayoutVars>
      </dgm:prSet>
      <dgm:spPr/>
      <dgm:t>
        <a:bodyPr/>
        <a:lstStyle/>
        <a:p>
          <a:pPr rtl="1"/>
          <a:endParaRPr lang="fa-IR"/>
        </a:p>
      </dgm:t>
    </dgm:pt>
    <dgm:pt modelId="{A060CDD7-BF8D-42B1-B8DA-34648993A71D}" type="pres">
      <dgm:prSet presAssocID="{88EE8F31-FCC7-43E6-BF33-51F97E935086}" presName="aSpace2" presStyleCnt="0"/>
      <dgm:spPr/>
    </dgm:pt>
    <dgm:pt modelId="{CD540246-D322-4C36-8C3C-4917B409A144}" type="pres">
      <dgm:prSet presAssocID="{238F8FC0-061E-4BAD-932D-36C935C2A7E9}" presName="childNode" presStyleLbl="node1" presStyleIdx="1" presStyleCnt="2" custScaleY="115639">
        <dgm:presLayoutVars>
          <dgm:bulletEnabled val="1"/>
        </dgm:presLayoutVars>
      </dgm:prSet>
      <dgm:spPr/>
      <dgm:t>
        <a:bodyPr/>
        <a:lstStyle/>
        <a:p>
          <a:pPr rtl="1"/>
          <a:endParaRPr lang="fa-IR"/>
        </a:p>
      </dgm:t>
    </dgm:pt>
  </dgm:ptLst>
  <dgm:cxnLst>
    <dgm:cxn modelId="{781E13A0-FCFC-4D69-9E83-9CF2F31BDD0E}" srcId="{76A1CBEC-74A4-4648-B762-A451747260D0}" destId="{E593F557-130F-4A9D-AE6A-736469742936}" srcOrd="0" destOrd="0" parTransId="{8058C207-50C3-4FA5-BCAE-622A940E882D}" sibTransId="{262884BC-76CF-4AE6-B31C-F38CCD60CF09}"/>
    <dgm:cxn modelId="{FF49206D-420B-4E9B-9B81-2BC04E1A39B7}" srcId="{E593F557-130F-4A9D-AE6A-736469742936}" destId="{238F8FC0-061E-4BAD-932D-36C935C2A7E9}" srcOrd="1" destOrd="0" parTransId="{4CE66E8B-F74C-4431-AF9A-9EECE5A8745E}" sibTransId="{58742164-3DFF-4D3A-9EFB-5991D99EAE13}"/>
    <dgm:cxn modelId="{C6238283-1ACE-4740-BA30-253DBDD0DB4C}" type="presOf" srcId="{76A1CBEC-74A4-4648-B762-A451747260D0}" destId="{934EF241-7F66-4CD2-98DE-4C4693FEAEF4}" srcOrd="0" destOrd="0" presId="urn:microsoft.com/office/officeart/2005/8/layout/lProcess2"/>
    <dgm:cxn modelId="{2D239D2D-88F5-4E17-9C82-21B877F42E9A}" type="presOf" srcId="{88EE8F31-FCC7-43E6-BF33-51F97E935086}" destId="{D9CA6C13-FC75-4114-99A7-427179486E52}" srcOrd="0" destOrd="0" presId="urn:microsoft.com/office/officeart/2005/8/layout/lProcess2"/>
    <dgm:cxn modelId="{06000C90-0A62-4BB6-832E-5A63138D2D66}" srcId="{E593F557-130F-4A9D-AE6A-736469742936}" destId="{88EE8F31-FCC7-43E6-BF33-51F97E935086}" srcOrd="0" destOrd="0" parTransId="{E1BB3C6E-D0CF-4846-B058-C1D981D9AE2E}" sibTransId="{82A93CE1-F2EE-4374-AE37-4DD509958F47}"/>
    <dgm:cxn modelId="{9BACE813-482F-4519-88ED-22E3349C1FB6}" type="presOf" srcId="{E593F557-130F-4A9D-AE6A-736469742936}" destId="{AB7F19D4-0B86-4163-B74A-56B61218CD0F}" srcOrd="1" destOrd="0" presId="urn:microsoft.com/office/officeart/2005/8/layout/lProcess2"/>
    <dgm:cxn modelId="{9C211727-D4D0-4AB1-9603-D4E02B1ACDA4}" type="presOf" srcId="{E593F557-130F-4A9D-AE6A-736469742936}" destId="{3AD798F3-9AAD-4721-A471-C4103EB60272}" srcOrd="0" destOrd="0" presId="urn:microsoft.com/office/officeart/2005/8/layout/lProcess2"/>
    <dgm:cxn modelId="{360C488A-DD01-4C19-8DDD-FBAF7E70942B}" type="presOf" srcId="{238F8FC0-061E-4BAD-932D-36C935C2A7E9}" destId="{CD540246-D322-4C36-8C3C-4917B409A144}" srcOrd="0" destOrd="0" presId="urn:microsoft.com/office/officeart/2005/8/layout/lProcess2"/>
    <dgm:cxn modelId="{0DF08236-6397-477D-B18C-A329C4EF3069}" type="presParOf" srcId="{934EF241-7F66-4CD2-98DE-4C4693FEAEF4}" destId="{01D0127E-3086-4F3A-887C-141B71F06FCE}" srcOrd="0" destOrd="0" presId="urn:microsoft.com/office/officeart/2005/8/layout/lProcess2"/>
    <dgm:cxn modelId="{7354C2B8-123B-4AAB-809C-E347204678FE}" type="presParOf" srcId="{01D0127E-3086-4F3A-887C-141B71F06FCE}" destId="{3AD798F3-9AAD-4721-A471-C4103EB60272}" srcOrd="0" destOrd="0" presId="urn:microsoft.com/office/officeart/2005/8/layout/lProcess2"/>
    <dgm:cxn modelId="{458B4449-F521-43DD-9FE2-A6AF9464EA8E}" type="presParOf" srcId="{01D0127E-3086-4F3A-887C-141B71F06FCE}" destId="{AB7F19D4-0B86-4163-B74A-56B61218CD0F}" srcOrd="1" destOrd="0" presId="urn:microsoft.com/office/officeart/2005/8/layout/lProcess2"/>
    <dgm:cxn modelId="{A9FF8604-6A6A-4C45-B59F-D0DF4AA36048}" type="presParOf" srcId="{01D0127E-3086-4F3A-887C-141B71F06FCE}" destId="{7FEFC8E8-7365-4017-AD1B-AAC37480124C}" srcOrd="2" destOrd="0" presId="urn:microsoft.com/office/officeart/2005/8/layout/lProcess2"/>
    <dgm:cxn modelId="{4578158E-E969-477B-8A3D-0F20C34EDA2F}" type="presParOf" srcId="{7FEFC8E8-7365-4017-AD1B-AAC37480124C}" destId="{DDECF3A6-065B-4CA0-853A-1846A888393F}" srcOrd="0" destOrd="0" presId="urn:microsoft.com/office/officeart/2005/8/layout/lProcess2"/>
    <dgm:cxn modelId="{7C3DFB17-C3AD-4FA7-8AB1-8F401DAF7E4E}" type="presParOf" srcId="{DDECF3A6-065B-4CA0-853A-1846A888393F}" destId="{D9CA6C13-FC75-4114-99A7-427179486E52}" srcOrd="0" destOrd="0" presId="urn:microsoft.com/office/officeart/2005/8/layout/lProcess2"/>
    <dgm:cxn modelId="{2CB3F581-1E11-430F-8A5D-07D8EE0C9745}" type="presParOf" srcId="{DDECF3A6-065B-4CA0-853A-1846A888393F}" destId="{A060CDD7-BF8D-42B1-B8DA-34648993A71D}" srcOrd="1" destOrd="0" presId="urn:microsoft.com/office/officeart/2005/8/layout/lProcess2"/>
    <dgm:cxn modelId="{22AD0F7E-20E0-4DB1-89B6-5A2822A941A3}" type="presParOf" srcId="{DDECF3A6-065B-4CA0-853A-1846A888393F}" destId="{CD540246-D322-4C36-8C3C-4917B409A144}" srcOrd="2" destOrd="0" presId="urn:microsoft.com/office/officeart/2005/8/layout/lProcess2"/>
  </dgm:cxnLst>
  <dgm:bg/>
  <dgm:whole/>
  <dgm:extLst>
    <a:ext uri="http://schemas.microsoft.com/office/drawing/2008/diagram">
      <dsp:dataModelExt xmlns:dsp="http://schemas.microsoft.com/office/drawing/2008/diagram" relId="rId1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76A1CBEC-74A4-4648-B762-A451747260D0}" type="doc">
      <dgm:prSet loTypeId="urn:microsoft.com/office/officeart/2005/8/layout/lProcess2" loCatId="list" qsTypeId="urn:microsoft.com/office/officeart/2005/8/quickstyle/simple1" qsCatId="simple" csTypeId="urn:microsoft.com/office/officeart/2005/8/colors/colorful4" csCatId="colorful" phldr="1"/>
      <dgm:spPr/>
      <dgm:t>
        <a:bodyPr/>
        <a:lstStyle/>
        <a:p>
          <a:pPr rtl="1"/>
          <a:endParaRPr lang="fa-IR"/>
        </a:p>
      </dgm:t>
    </dgm:pt>
    <dgm:pt modelId="{CE130775-223D-4FF9-880B-6123E8150D06}">
      <dgm:prSet phldrT="[Text]" custT="1"/>
      <dgm:spPr/>
      <dgm:t>
        <a:bodyPr/>
        <a:lstStyle/>
        <a:p>
          <a:pPr rtl="1"/>
          <a:r>
            <a:rPr lang="fa-IR" sz="1800" dirty="0" smtClean="0">
              <a:cs typeface="Zar" pitchFamily="2" charset="-78"/>
            </a:rPr>
            <a:t>اتنوموزيکولوژي</a:t>
          </a:r>
          <a:endParaRPr lang="fa-IR" sz="1800" dirty="0">
            <a:cs typeface="Zar" pitchFamily="2" charset="-78"/>
          </a:endParaRPr>
        </a:p>
      </dgm:t>
    </dgm:pt>
    <dgm:pt modelId="{6E0A8F43-933B-43C3-BF03-4A92AF22FE3C}" type="parTrans" cxnId="{052B0E24-F588-4B97-9B6B-CBAAA73DE3E3}">
      <dgm:prSet/>
      <dgm:spPr/>
      <dgm:t>
        <a:bodyPr/>
        <a:lstStyle/>
        <a:p>
          <a:pPr rtl="1"/>
          <a:endParaRPr lang="fa-IR"/>
        </a:p>
      </dgm:t>
    </dgm:pt>
    <dgm:pt modelId="{4677218A-5C5A-43D0-9615-E4FFCC54C572}" type="sibTrans" cxnId="{052B0E24-F588-4B97-9B6B-CBAAA73DE3E3}">
      <dgm:prSet/>
      <dgm:spPr/>
      <dgm:t>
        <a:bodyPr/>
        <a:lstStyle/>
        <a:p>
          <a:pPr rtl="1"/>
          <a:endParaRPr lang="fa-IR"/>
        </a:p>
      </dgm:t>
    </dgm:pt>
    <dgm:pt modelId="{5216A0DC-8934-430A-85F3-2155CFFCB284}">
      <dgm:prSet phldrT="[Text]" custT="1"/>
      <dgm:spPr/>
      <dgm:t>
        <a:bodyPr/>
        <a:lstStyle/>
        <a:p>
          <a:pPr algn="ctr" rtl="1">
            <a:tabLst/>
          </a:pPr>
          <a:r>
            <a:rPr lang="fa-IR" sz="1400" b="1" dirty="0" smtClean="0">
              <a:solidFill>
                <a:schemeClr val="tx1"/>
              </a:solidFill>
              <a:cs typeface="Zar" pitchFamily="2" charset="-78"/>
            </a:rPr>
            <a:t>توجه به جنبه هاي عملي تحليل پديدارشناختي و ذات گرا از موسيقي</a:t>
          </a:r>
        </a:p>
      </dgm:t>
    </dgm:pt>
    <dgm:pt modelId="{C76193F6-64D8-4DF4-9F21-B2203D44AE82}" type="parTrans" cxnId="{BB82E78F-CA8A-4C85-ADAB-0EA0349DFB7A}">
      <dgm:prSet/>
      <dgm:spPr/>
      <dgm:t>
        <a:bodyPr/>
        <a:lstStyle/>
        <a:p>
          <a:pPr rtl="1"/>
          <a:endParaRPr lang="fa-IR"/>
        </a:p>
      </dgm:t>
    </dgm:pt>
    <dgm:pt modelId="{4216D24B-9601-4893-A976-DD15EA828261}" type="sibTrans" cxnId="{BB82E78F-CA8A-4C85-ADAB-0EA0349DFB7A}">
      <dgm:prSet/>
      <dgm:spPr/>
      <dgm:t>
        <a:bodyPr/>
        <a:lstStyle/>
        <a:p>
          <a:pPr rtl="1"/>
          <a:endParaRPr lang="fa-IR"/>
        </a:p>
      </dgm:t>
    </dgm:pt>
    <dgm:pt modelId="{BF8E0897-ED15-4511-A27D-CBF44B7B44CB}">
      <dgm:prSet phldrT="[Text]" custT="1"/>
      <dgm:spPr/>
      <dgm:t>
        <a:bodyPr/>
        <a:lstStyle/>
        <a:p>
          <a:pPr rtl="1"/>
          <a:r>
            <a:rPr lang="fa-IR" sz="1400" b="1" dirty="0" smtClean="0">
              <a:solidFill>
                <a:schemeClr val="tx1"/>
              </a:solidFill>
              <a:cs typeface="Zar" pitchFamily="2" charset="-78"/>
            </a:rPr>
            <a:t>اهميت يافتن کاردرميدان، مشاهده مشارکتي و روش هاي مردم نگارانه</a:t>
          </a:r>
        </a:p>
      </dgm:t>
    </dgm:pt>
    <dgm:pt modelId="{F89CEBFE-27D4-46EA-BF52-CE8CCDDA4EAC}" type="parTrans" cxnId="{9A80A31C-6D7E-42F3-8517-1EC381E555A0}">
      <dgm:prSet/>
      <dgm:spPr/>
      <dgm:t>
        <a:bodyPr/>
        <a:lstStyle/>
        <a:p>
          <a:pPr rtl="1"/>
          <a:endParaRPr lang="fa-IR"/>
        </a:p>
      </dgm:t>
    </dgm:pt>
    <dgm:pt modelId="{07D4A337-1B76-4A6C-A7A2-69E3C7F8B27E}" type="sibTrans" cxnId="{9A80A31C-6D7E-42F3-8517-1EC381E555A0}">
      <dgm:prSet/>
      <dgm:spPr/>
      <dgm:t>
        <a:bodyPr/>
        <a:lstStyle/>
        <a:p>
          <a:pPr rtl="1"/>
          <a:endParaRPr lang="fa-IR"/>
        </a:p>
      </dgm:t>
    </dgm:pt>
    <dgm:pt modelId="{934EF241-7F66-4CD2-98DE-4C4693FEAEF4}" type="pres">
      <dgm:prSet presAssocID="{76A1CBEC-74A4-4648-B762-A451747260D0}" presName="theList" presStyleCnt="0">
        <dgm:presLayoutVars>
          <dgm:dir/>
          <dgm:animLvl val="lvl"/>
          <dgm:resizeHandles val="exact"/>
        </dgm:presLayoutVars>
      </dgm:prSet>
      <dgm:spPr/>
      <dgm:t>
        <a:bodyPr/>
        <a:lstStyle/>
        <a:p>
          <a:endParaRPr lang="en-US"/>
        </a:p>
      </dgm:t>
    </dgm:pt>
    <dgm:pt modelId="{1F2AA5FB-C13E-4778-B45F-6D19B0992CA9}" type="pres">
      <dgm:prSet presAssocID="{CE130775-223D-4FF9-880B-6123E8150D06}" presName="compNode" presStyleCnt="0"/>
      <dgm:spPr/>
    </dgm:pt>
    <dgm:pt modelId="{8CD26882-079C-432B-92FE-AAD216FE703E}" type="pres">
      <dgm:prSet presAssocID="{CE130775-223D-4FF9-880B-6123E8150D06}" presName="aNode" presStyleLbl="bgShp" presStyleIdx="0" presStyleCnt="1" custLinFactNeighborX="-4401"/>
      <dgm:spPr/>
      <dgm:t>
        <a:bodyPr/>
        <a:lstStyle/>
        <a:p>
          <a:pPr rtl="1"/>
          <a:endParaRPr lang="fa-IR"/>
        </a:p>
      </dgm:t>
    </dgm:pt>
    <dgm:pt modelId="{D25FA27B-D9BB-4C93-BAA4-568925E0FBCB}" type="pres">
      <dgm:prSet presAssocID="{CE130775-223D-4FF9-880B-6123E8150D06}" presName="textNode" presStyleLbl="bgShp" presStyleIdx="0" presStyleCnt="1"/>
      <dgm:spPr/>
      <dgm:t>
        <a:bodyPr/>
        <a:lstStyle/>
        <a:p>
          <a:pPr rtl="1"/>
          <a:endParaRPr lang="fa-IR"/>
        </a:p>
      </dgm:t>
    </dgm:pt>
    <dgm:pt modelId="{5BE6A7FC-B22F-4195-A381-006B820EDF81}" type="pres">
      <dgm:prSet presAssocID="{CE130775-223D-4FF9-880B-6123E8150D06}" presName="compChildNode" presStyleCnt="0"/>
      <dgm:spPr/>
    </dgm:pt>
    <dgm:pt modelId="{0A862AC4-A2BF-4AE4-BB6D-5756FBE38FEA}" type="pres">
      <dgm:prSet presAssocID="{CE130775-223D-4FF9-880B-6123E8150D06}" presName="theInnerList" presStyleCnt="0"/>
      <dgm:spPr/>
    </dgm:pt>
    <dgm:pt modelId="{A3918B5C-8198-4F44-80F8-34F636B92595}" type="pres">
      <dgm:prSet presAssocID="{5216A0DC-8934-430A-85F3-2155CFFCB284}" presName="childNode" presStyleLbl="node1" presStyleIdx="0" presStyleCnt="2" custScaleY="232646" custLinFactY="-26073" custLinFactNeighborY="-100000">
        <dgm:presLayoutVars>
          <dgm:bulletEnabled val="1"/>
        </dgm:presLayoutVars>
      </dgm:prSet>
      <dgm:spPr/>
      <dgm:t>
        <a:bodyPr/>
        <a:lstStyle/>
        <a:p>
          <a:pPr rtl="1"/>
          <a:endParaRPr lang="fa-IR"/>
        </a:p>
      </dgm:t>
    </dgm:pt>
    <dgm:pt modelId="{6C5517DC-BC06-4F54-8D87-25B2FE6E7E48}" type="pres">
      <dgm:prSet presAssocID="{5216A0DC-8934-430A-85F3-2155CFFCB284}" presName="aSpace2" presStyleCnt="0"/>
      <dgm:spPr/>
    </dgm:pt>
    <dgm:pt modelId="{290D38C8-3064-46A7-B022-850EAD6889D2}" type="pres">
      <dgm:prSet presAssocID="{BF8E0897-ED15-4511-A27D-CBF44B7B44CB}" presName="childNode" presStyleLbl="node1" presStyleIdx="1" presStyleCnt="2" custScaleY="272788">
        <dgm:presLayoutVars>
          <dgm:bulletEnabled val="1"/>
        </dgm:presLayoutVars>
      </dgm:prSet>
      <dgm:spPr/>
      <dgm:t>
        <a:bodyPr/>
        <a:lstStyle/>
        <a:p>
          <a:pPr rtl="1"/>
          <a:endParaRPr lang="fa-IR"/>
        </a:p>
      </dgm:t>
    </dgm:pt>
  </dgm:ptLst>
  <dgm:cxnLst>
    <dgm:cxn modelId="{052B0E24-F588-4B97-9B6B-CBAAA73DE3E3}" srcId="{76A1CBEC-74A4-4648-B762-A451747260D0}" destId="{CE130775-223D-4FF9-880B-6123E8150D06}" srcOrd="0" destOrd="0" parTransId="{6E0A8F43-933B-43C3-BF03-4A92AF22FE3C}" sibTransId="{4677218A-5C5A-43D0-9615-E4FFCC54C572}"/>
    <dgm:cxn modelId="{9A80A31C-6D7E-42F3-8517-1EC381E555A0}" srcId="{CE130775-223D-4FF9-880B-6123E8150D06}" destId="{BF8E0897-ED15-4511-A27D-CBF44B7B44CB}" srcOrd="1" destOrd="0" parTransId="{F89CEBFE-27D4-46EA-BF52-CE8CCDDA4EAC}" sibTransId="{07D4A337-1B76-4A6C-A7A2-69E3C7F8B27E}"/>
    <dgm:cxn modelId="{58CD4450-24FB-4E9F-8646-9A2C5C488881}" type="presOf" srcId="{76A1CBEC-74A4-4648-B762-A451747260D0}" destId="{934EF241-7F66-4CD2-98DE-4C4693FEAEF4}" srcOrd="0" destOrd="0" presId="urn:microsoft.com/office/officeart/2005/8/layout/lProcess2"/>
    <dgm:cxn modelId="{94BC429B-599B-402A-878D-0BFD6E6B55F9}" type="presOf" srcId="{BF8E0897-ED15-4511-A27D-CBF44B7B44CB}" destId="{290D38C8-3064-46A7-B022-850EAD6889D2}" srcOrd="0" destOrd="0" presId="urn:microsoft.com/office/officeart/2005/8/layout/lProcess2"/>
    <dgm:cxn modelId="{94190709-000C-4FF9-85B6-139F2E42094A}" type="presOf" srcId="{CE130775-223D-4FF9-880B-6123E8150D06}" destId="{D25FA27B-D9BB-4C93-BAA4-568925E0FBCB}" srcOrd="1" destOrd="0" presId="urn:microsoft.com/office/officeart/2005/8/layout/lProcess2"/>
    <dgm:cxn modelId="{E671B841-9299-45D2-B0EF-14F99EB94122}" type="presOf" srcId="{5216A0DC-8934-430A-85F3-2155CFFCB284}" destId="{A3918B5C-8198-4F44-80F8-34F636B92595}" srcOrd="0" destOrd="0" presId="urn:microsoft.com/office/officeart/2005/8/layout/lProcess2"/>
    <dgm:cxn modelId="{78330AF7-C25F-4B2C-894F-A6D64DC6969F}" type="presOf" srcId="{CE130775-223D-4FF9-880B-6123E8150D06}" destId="{8CD26882-079C-432B-92FE-AAD216FE703E}" srcOrd="0" destOrd="0" presId="urn:microsoft.com/office/officeart/2005/8/layout/lProcess2"/>
    <dgm:cxn modelId="{BB82E78F-CA8A-4C85-ADAB-0EA0349DFB7A}" srcId="{CE130775-223D-4FF9-880B-6123E8150D06}" destId="{5216A0DC-8934-430A-85F3-2155CFFCB284}" srcOrd="0" destOrd="0" parTransId="{C76193F6-64D8-4DF4-9F21-B2203D44AE82}" sibTransId="{4216D24B-9601-4893-A976-DD15EA828261}"/>
    <dgm:cxn modelId="{54BF7002-0F62-47A5-8B1D-B24072393C66}" type="presParOf" srcId="{934EF241-7F66-4CD2-98DE-4C4693FEAEF4}" destId="{1F2AA5FB-C13E-4778-B45F-6D19B0992CA9}" srcOrd="0" destOrd="0" presId="urn:microsoft.com/office/officeart/2005/8/layout/lProcess2"/>
    <dgm:cxn modelId="{5EE2BEE4-B8CC-4FA3-B2F1-922942B06A28}" type="presParOf" srcId="{1F2AA5FB-C13E-4778-B45F-6D19B0992CA9}" destId="{8CD26882-079C-432B-92FE-AAD216FE703E}" srcOrd="0" destOrd="0" presId="urn:microsoft.com/office/officeart/2005/8/layout/lProcess2"/>
    <dgm:cxn modelId="{21323452-FD6B-4281-97E3-4279CFB200E6}" type="presParOf" srcId="{1F2AA5FB-C13E-4778-B45F-6D19B0992CA9}" destId="{D25FA27B-D9BB-4C93-BAA4-568925E0FBCB}" srcOrd="1" destOrd="0" presId="urn:microsoft.com/office/officeart/2005/8/layout/lProcess2"/>
    <dgm:cxn modelId="{E92D38C4-3B6E-4227-88F8-9B55DE0DE2D4}" type="presParOf" srcId="{1F2AA5FB-C13E-4778-B45F-6D19B0992CA9}" destId="{5BE6A7FC-B22F-4195-A381-006B820EDF81}" srcOrd="2" destOrd="0" presId="urn:microsoft.com/office/officeart/2005/8/layout/lProcess2"/>
    <dgm:cxn modelId="{B620986D-C282-48A7-8820-F0C884BBD314}" type="presParOf" srcId="{5BE6A7FC-B22F-4195-A381-006B820EDF81}" destId="{0A862AC4-A2BF-4AE4-BB6D-5756FBE38FEA}" srcOrd="0" destOrd="0" presId="urn:microsoft.com/office/officeart/2005/8/layout/lProcess2"/>
    <dgm:cxn modelId="{B9283F8E-5B74-4CF0-BC3E-751068153413}" type="presParOf" srcId="{0A862AC4-A2BF-4AE4-BB6D-5756FBE38FEA}" destId="{A3918B5C-8198-4F44-80F8-34F636B92595}" srcOrd="0" destOrd="0" presId="urn:microsoft.com/office/officeart/2005/8/layout/lProcess2"/>
    <dgm:cxn modelId="{BBA6819C-C1CF-48B3-A1B6-C67F3D00451A}" type="presParOf" srcId="{0A862AC4-A2BF-4AE4-BB6D-5756FBE38FEA}" destId="{6C5517DC-BC06-4F54-8D87-25B2FE6E7E48}" srcOrd="1" destOrd="0" presId="urn:microsoft.com/office/officeart/2005/8/layout/lProcess2"/>
    <dgm:cxn modelId="{C844F12A-6541-45D9-AE07-5E072F9E1D3D}" type="presParOf" srcId="{0A862AC4-A2BF-4AE4-BB6D-5756FBE38FEA}" destId="{290D38C8-3064-46A7-B022-850EAD6889D2}" srcOrd="2" destOrd="0" presId="urn:microsoft.com/office/officeart/2005/8/layout/lProcess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76A1CBEC-74A4-4648-B762-A451747260D0}" type="doc">
      <dgm:prSet loTypeId="urn:microsoft.com/office/officeart/2005/8/layout/lProcess2" loCatId="list" qsTypeId="urn:microsoft.com/office/officeart/2005/8/quickstyle/simple1" qsCatId="simple" csTypeId="urn:microsoft.com/office/officeart/2005/8/colors/colorful2" csCatId="colorful" phldr="1"/>
      <dgm:spPr/>
      <dgm:t>
        <a:bodyPr/>
        <a:lstStyle/>
        <a:p>
          <a:pPr rtl="1"/>
          <a:endParaRPr lang="fa-IR"/>
        </a:p>
      </dgm:t>
    </dgm:pt>
    <dgm:pt modelId="{CE130775-223D-4FF9-880B-6123E8150D06}">
      <dgm:prSet phldrT="[Text]" custT="1"/>
      <dgm:spPr/>
      <dgm:t>
        <a:bodyPr/>
        <a:lstStyle/>
        <a:p>
          <a:pPr rtl="1"/>
          <a:r>
            <a:rPr lang="fa-IR" sz="1800" dirty="0" smtClean="0">
              <a:cs typeface="Zar" pitchFamily="2" charset="-78"/>
            </a:rPr>
            <a:t>انسان شناسی موسيقی</a:t>
          </a:r>
          <a:endParaRPr lang="fa-IR" sz="1800" dirty="0">
            <a:cs typeface="Zar" pitchFamily="2" charset="-78"/>
          </a:endParaRPr>
        </a:p>
      </dgm:t>
    </dgm:pt>
    <dgm:pt modelId="{6E0A8F43-933B-43C3-BF03-4A92AF22FE3C}" type="parTrans" cxnId="{052B0E24-F588-4B97-9B6B-CBAAA73DE3E3}">
      <dgm:prSet/>
      <dgm:spPr/>
      <dgm:t>
        <a:bodyPr/>
        <a:lstStyle/>
        <a:p>
          <a:pPr rtl="1"/>
          <a:endParaRPr lang="fa-IR"/>
        </a:p>
      </dgm:t>
    </dgm:pt>
    <dgm:pt modelId="{4677218A-5C5A-43D0-9615-E4FFCC54C572}" type="sibTrans" cxnId="{052B0E24-F588-4B97-9B6B-CBAAA73DE3E3}">
      <dgm:prSet/>
      <dgm:spPr/>
      <dgm:t>
        <a:bodyPr/>
        <a:lstStyle/>
        <a:p>
          <a:pPr rtl="1"/>
          <a:endParaRPr lang="fa-IR"/>
        </a:p>
      </dgm:t>
    </dgm:pt>
    <dgm:pt modelId="{5216A0DC-8934-430A-85F3-2155CFFCB284}">
      <dgm:prSet phldrT="[Text]" custT="1"/>
      <dgm:spPr/>
      <dgm:t>
        <a:bodyPr/>
        <a:lstStyle/>
        <a:p>
          <a:pPr algn="ctr" rtl="1">
            <a:tabLst/>
          </a:pPr>
          <a:r>
            <a:rPr lang="fa-IR" sz="1400" b="1" dirty="0" smtClean="0">
              <a:solidFill>
                <a:schemeClr val="tx1"/>
              </a:solidFill>
              <a:cs typeface="Zar" pitchFamily="2" charset="-78"/>
            </a:rPr>
            <a:t>توجه به تحليل کارکردی موسيقي</a:t>
          </a:r>
        </a:p>
      </dgm:t>
    </dgm:pt>
    <dgm:pt modelId="{C76193F6-64D8-4DF4-9F21-B2203D44AE82}" type="parTrans" cxnId="{BB82E78F-CA8A-4C85-ADAB-0EA0349DFB7A}">
      <dgm:prSet/>
      <dgm:spPr/>
      <dgm:t>
        <a:bodyPr/>
        <a:lstStyle/>
        <a:p>
          <a:pPr rtl="1"/>
          <a:endParaRPr lang="fa-IR"/>
        </a:p>
      </dgm:t>
    </dgm:pt>
    <dgm:pt modelId="{4216D24B-9601-4893-A976-DD15EA828261}" type="sibTrans" cxnId="{BB82E78F-CA8A-4C85-ADAB-0EA0349DFB7A}">
      <dgm:prSet/>
      <dgm:spPr/>
      <dgm:t>
        <a:bodyPr/>
        <a:lstStyle/>
        <a:p>
          <a:pPr rtl="1"/>
          <a:endParaRPr lang="fa-IR"/>
        </a:p>
      </dgm:t>
    </dgm:pt>
    <dgm:pt modelId="{BF8E0897-ED15-4511-A27D-CBF44B7B44CB}">
      <dgm:prSet phldrT="[Text]" custT="1"/>
      <dgm:spPr/>
      <dgm:t>
        <a:bodyPr/>
        <a:lstStyle/>
        <a:p>
          <a:pPr rtl="1"/>
          <a:r>
            <a:rPr lang="fa-IR" sz="1400" b="1" dirty="0" smtClean="0">
              <a:solidFill>
                <a:schemeClr val="tx1"/>
              </a:solidFill>
              <a:cs typeface="Zar" pitchFamily="2" charset="-78"/>
            </a:rPr>
            <a:t>فهم پيشا زبانی و مبتنی بر برداشت های  فرهنگی از موسيقی</a:t>
          </a:r>
        </a:p>
      </dgm:t>
    </dgm:pt>
    <dgm:pt modelId="{F89CEBFE-27D4-46EA-BF52-CE8CCDDA4EAC}" type="parTrans" cxnId="{9A80A31C-6D7E-42F3-8517-1EC381E555A0}">
      <dgm:prSet/>
      <dgm:spPr/>
      <dgm:t>
        <a:bodyPr/>
        <a:lstStyle/>
        <a:p>
          <a:pPr rtl="1"/>
          <a:endParaRPr lang="fa-IR"/>
        </a:p>
      </dgm:t>
    </dgm:pt>
    <dgm:pt modelId="{07D4A337-1B76-4A6C-A7A2-69E3C7F8B27E}" type="sibTrans" cxnId="{9A80A31C-6D7E-42F3-8517-1EC381E555A0}">
      <dgm:prSet/>
      <dgm:spPr/>
      <dgm:t>
        <a:bodyPr/>
        <a:lstStyle/>
        <a:p>
          <a:pPr rtl="1"/>
          <a:endParaRPr lang="fa-IR"/>
        </a:p>
      </dgm:t>
    </dgm:pt>
    <dgm:pt modelId="{934EF241-7F66-4CD2-98DE-4C4693FEAEF4}" type="pres">
      <dgm:prSet presAssocID="{76A1CBEC-74A4-4648-B762-A451747260D0}" presName="theList" presStyleCnt="0">
        <dgm:presLayoutVars>
          <dgm:dir/>
          <dgm:animLvl val="lvl"/>
          <dgm:resizeHandles val="exact"/>
        </dgm:presLayoutVars>
      </dgm:prSet>
      <dgm:spPr/>
      <dgm:t>
        <a:bodyPr/>
        <a:lstStyle/>
        <a:p>
          <a:endParaRPr lang="en-US"/>
        </a:p>
      </dgm:t>
    </dgm:pt>
    <dgm:pt modelId="{1F2AA5FB-C13E-4778-B45F-6D19B0992CA9}" type="pres">
      <dgm:prSet presAssocID="{CE130775-223D-4FF9-880B-6123E8150D06}" presName="compNode" presStyleCnt="0"/>
      <dgm:spPr/>
      <dgm:t>
        <a:bodyPr/>
        <a:lstStyle/>
        <a:p>
          <a:pPr rtl="1"/>
          <a:endParaRPr lang="fa-IR"/>
        </a:p>
      </dgm:t>
    </dgm:pt>
    <dgm:pt modelId="{8CD26882-079C-432B-92FE-AAD216FE703E}" type="pres">
      <dgm:prSet presAssocID="{CE130775-223D-4FF9-880B-6123E8150D06}" presName="aNode" presStyleLbl="bgShp" presStyleIdx="0" presStyleCnt="1" custLinFactNeighborX="-4401"/>
      <dgm:spPr/>
      <dgm:t>
        <a:bodyPr/>
        <a:lstStyle/>
        <a:p>
          <a:pPr rtl="1"/>
          <a:endParaRPr lang="fa-IR"/>
        </a:p>
      </dgm:t>
    </dgm:pt>
    <dgm:pt modelId="{D25FA27B-D9BB-4C93-BAA4-568925E0FBCB}" type="pres">
      <dgm:prSet presAssocID="{CE130775-223D-4FF9-880B-6123E8150D06}" presName="textNode" presStyleLbl="bgShp" presStyleIdx="0" presStyleCnt="1"/>
      <dgm:spPr/>
      <dgm:t>
        <a:bodyPr/>
        <a:lstStyle/>
        <a:p>
          <a:pPr rtl="1"/>
          <a:endParaRPr lang="fa-IR"/>
        </a:p>
      </dgm:t>
    </dgm:pt>
    <dgm:pt modelId="{5BE6A7FC-B22F-4195-A381-006B820EDF81}" type="pres">
      <dgm:prSet presAssocID="{CE130775-223D-4FF9-880B-6123E8150D06}" presName="compChildNode" presStyleCnt="0"/>
      <dgm:spPr/>
      <dgm:t>
        <a:bodyPr/>
        <a:lstStyle/>
        <a:p>
          <a:pPr rtl="1"/>
          <a:endParaRPr lang="fa-IR"/>
        </a:p>
      </dgm:t>
    </dgm:pt>
    <dgm:pt modelId="{0A862AC4-A2BF-4AE4-BB6D-5756FBE38FEA}" type="pres">
      <dgm:prSet presAssocID="{CE130775-223D-4FF9-880B-6123E8150D06}" presName="theInnerList" presStyleCnt="0"/>
      <dgm:spPr/>
      <dgm:t>
        <a:bodyPr/>
        <a:lstStyle/>
        <a:p>
          <a:pPr rtl="1"/>
          <a:endParaRPr lang="fa-IR"/>
        </a:p>
      </dgm:t>
    </dgm:pt>
    <dgm:pt modelId="{A3918B5C-8198-4F44-80F8-34F636B92595}" type="pres">
      <dgm:prSet presAssocID="{5216A0DC-8934-430A-85F3-2155CFFCB284}" presName="childNode" presStyleLbl="node1" presStyleIdx="0" presStyleCnt="2" custScaleY="232646" custLinFactY="-26073" custLinFactNeighborY="-100000">
        <dgm:presLayoutVars>
          <dgm:bulletEnabled val="1"/>
        </dgm:presLayoutVars>
      </dgm:prSet>
      <dgm:spPr/>
      <dgm:t>
        <a:bodyPr/>
        <a:lstStyle/>
        <a:p>
          <a:pPr rtl="1"/>
          <a:endParaRPr lang="fa-IR"/>
        </a:p>
      </dgm:t>
    </dgm:pt>
    <dgm:pt modelId="{6C5517DC-BC06-4F54-8D87-25B2FE6E7E48}" type="pres">
      <dgm:prSet presAssocID="{5216A0DC-8934-430A-85F3-2155CFFCB284}" presName="aSpace2" presStyleCnt="0"/>
      <dgm:spPr/>
      <dgm:t>
        <a:bodyPr/>
        <a:lstStyle/>
        <a:p>
          <a:pPr rtl="1"/>
          <a:endParaRPr lang="fa-IR"/>
        </a:p>
      </dgm:t>
    </dgm:pt>
    <dgm:pt modelId="{290D38C8-3064-46A7-B022-850EAD6889D2}" type="pres">
      <dgm:prSet presAssocID="{BF8E0897-ED15-4511-A27D-CBF44B7B44CB}" presName="childNode" presStyleLbl="node1" presStyleIdx="1" presStyleCnt="2" custScaleY="272788">
        <dgm:presLayoutVars>
          <dgm:bulletEnabled val="1"/>
        </dgm:presLayoutVars>
      </dgm:prSet>
      <dgm:spPr/>
      <dgm:t>
        <a:bodyPr/>
        <a:lstStyle/>
        <a:p>
          <a:pPr rtl="1"/>
          <a:endParaRPr lang="fa-IR"/>
        </a:p>
      </dgm:t>
    </dgm:pt>
  </dgm:ptLst>
  <dgm:cxnLst>
    <dgm:cxn modelId="{BB82E78F-CA8A-4C85-ADAB-0EA0349DFB7A}" srcId="{CE130775-223D-4FF9-880B-6123E8150D06}" destId="{5216A0DC-8934-430A-85F3-2155CFFCB284}" srcOrd="0" destOrd="0" parTransId="{C76193F6-64D8-4DF4-9F21-B2203D44AE82}" sibTransId="{4216D24B-9601-4893-A976-DD15EA828261}"/>
    <dgm:cxn modelId="{052B0E24-F588-4B97-9B6B-CBAAA73DE3E3}" srcId="{76A1CBEC-74A4-4648-B762-A451747260D0}" destId="{CE130775-223D-4FF9-880B-6123E8150D06}" srcOrd="0" destOrd="0" parTransId="{6E0A8F43-933B-43C3-BF03-4A92AF22FE3C}" sibTransId="{4677218A-5C5A-43D0-9615-E4FFCC54C572}"/>
    <dgm:cxn modelId="{655F28DF-A057-4AB6-8FAC-2C21772852C9}" type="presOf" srcId="{BF8E0897-ED15-4511-A27D-CBF44B7B44CB}" destId="{290D38C8-3064-46A7-B022-850EAD6889D2}" srcOrd="0" destOrd="0" presId="urn:microsoft.com/office/officeart/2005/8/layout/lProcess2"/>
    <dgm:cxn modelId="{9A80A31C-6D7E-42F3-8517-1EC381E555A0}" srcId="{CE130775-223D-4FF9-880B-6123E8150D06}" destId="{BF8E0897-ED15-4511-A27D-CBF44B7B44CB}" srcOrd="1" destOrd="0" parTransId="{F89CEBFE-27D4-46EA-BF52-CE8CCDDA4EAC}" sibTransId="{07D4A337-1B76-4A6C-A7A2-69E3C7F8B27E}"/>
    <dgm:cxn modelId="{B395D4EF-3DFB-4B31-8FCB-389ABF76BC3D}" type="presOf" srcId="{5216A0DC-8934-430A-85F3-2155CFFCB284}" destId="{A3918B5C-8198-4F44-80F8-34F636B92595}" srcOrd="0" destOrd="0" presId="urn:microsoft.com/office/officeart/2005/8/layout/lProcess2"/>
    <dgm:cxn modelId="{542287DE-35C1-48B4-8691-6AACE033117E}" type="presOf" srcId="{76A1CBEC-74A4-4648-B762-A451747260D0}" destId="{934EF241-7F66-4CD2-98DE-4C4693FEAEF4}" srcOrd="0" destOrd="0" presId="urn:microsoft.com/office/officeart/2005/8/layout/lProcess2"/>
    <dgm:cxn modelId="{C380D3D7-60B8-4EB1-AE86-98FC6550DE83}" type="presOf" srcId="{CE130775-223D-4FF9-880B-6123E8150D06}" destId="{D25FA27B-D9BB-4C93-BAA4-568925E0FBCB}" srcOrd="1" destOrd="0" presId="urn:microsoft.com/office/officeart/2005/8/layout/lProcess2"/>
    <dgm:cxn modelId="{DB06D35B-6F77-469F-9E70-34BB94FAF6E0}" type="presOf" srcId="{CE130775-223D-4FF9-880B-6123E8150D06}" destId="{8CD26882-079C-432B-92FE-AAD216FE703E}" srcOrd="0" destOrd="0" presId="urn:microsoft.com/office/officeart/2005/8/layout/lProcess2"/>
    <dgm:cxn modelId="{E532A69E-564E-4D31-BD7A-B58CBE800726}" type="presParOf" srcId="{934EF241-7F66-4CD2-98DE-4C4693FEAEF4}" destId="{1F2AA5FB-C13E-4778-B45F-6D19B0992CA9}" srcOrd="0" destOrd="0" presId="urn:microsoft.com/office/officeart/2005/8/layout/lProcess2"/>
    <dgm:cxn modelId="{E684C301-16B6-4BDE-B3D8-D44A7FE0E1F5}" type="presParOf" srcId="{1F2AA5FB-C13E-4778-B45F-6D19B0992CA9}" destId="{8CD26882-079C-432B-92FE-AAD216FE703E}" srcOrd="0" destOrd="0" presId="urn:microsoft.com/office/officeart/2005/8/layout/lProcess2"/>
    <dgm:cxn modelId="{E289A746-4DF3-44A7-A428-03AA6704BF09}" type="presParOf" srcId="{1F2AA5FB-C13E-4778-B45F-6D19B0992CA9}" destId="{D25FA27B-D9BB-4C93-BAA4-568925E0FBCB}" srcOrd="1" destOrd="0" presId="urn:microsoft.com/office/officeart/2005/8/layout/lProcess2"/>
    <dgm:cxn modelId="{6937CECA-EB69-44D9-B22F-2695F4C6FC88}" type="presParOf" srcId="{1F2AA5FB-C13E-4778-B45F-6D19B0992CA9}" destId="{5BE6A7FC-B22F-4195-A381-006B820EDF81}" srcOrd="2" destOrd="0" presId="urn:microsoft.com/office/officeart/2005/8/layout/lProcess2"/>
    <dgm:cxn modelId="{A787E93E-F545-440E-A73B-85276231C7BB}" type="presParOf" srcId="{5BE6A7FC-B22F-4195-A381-006B820EDF81}" destId="{0A862AC4-A2BF-4AE4-BB6D-5756FBE38FEA}" srcOrd="0" destOrd="0" presId="urn:microsoft.com/office/officeart/2005/8/layout/lProcess2"/>
    <dgm:cxn modelId="{88EBA61D-BC71-48F7-B7D6-6F6B90990F41}" type="presParOf" srcId="{0A862AC4-A2BF-4AE4-BB6D-5756FBE38FEA}" destId="{A3918B5C-8198-4F44-80F8-34F636B92595}" srcOrd="0" destOrd="0" presId="urn:microsoft.com/office/officeart/2005/8/layout/lProcess2"/>
    <dgm:cxn modelId="{87716A68-557B-4B4A-8B70-18901124CDF2}" type="presParOf" srcId="{0A862AC4-A2BF-4AE4-BB6D-5756FBE38FEA}" destId="{6C5517DC-BC06-4F54-8D87-25B2FE6E7E48}" srcOrd="1" destOrd="0" presId="urn:microsoft.com/office/officeart/2005/8/layout/lProcess2"/>
    <dgm:cxn modelId="{918E84A5-50A0-4D0F-8672-C7CB80F3A3BF}" type="presParOf" srcId="{0A862AC4-A2BF-4AE4-BB6D-5756FBE38FEA}" destId="{290D38C8-3064-46A7-B022-850EAD6889D2}" srcOrd="2" destOrd="0" presId="urn:microsoft.com/office/officeart/2005/8/layout/lProcess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DE742B64-489A-4970-BEC4-0F194F4D428D}" type="doc">
      <dgm:prSet loTypeId="urn:microsoft.com/office/officeart/2005/8/layout/pyramid4" loCatId="relationship" qsTypeId="urn:microsoft.com/office/officeart/2005/8/quickstyle/simple1" qsCatId="simple" csTypeId="urn:microsoft.com/office/officeart/2005/8/colors/colorful2" csCatId="colorful" phldr="1"/>
      <dgm:spPr>
        <a:scene3d>
          <a:camera prst="orthographicFront">
            <a:rot lat="10800000" lon="600000" rev="0"/>
          </a:camera>
          <a:lightRig rig="threePt" dir="t"/>
        </a:scene3d>
      </dgm:spPr>
      <dgm:t>
        <a:bodyPr/>
        <a:lstStyle/>
        <a:p>
          <a:pPr rtl="1"/>
          <a:endParaRPr lang="fa-IR"/>
        </a:p>
      </dgm:t>
    </dgm:pt>
    <dgm:pt modelId="{1AF73F62-6EC3-4EC0-AEB9-91632A27AD03}">
      <dgm:prSet phldrT="[Text]"/>
      <dgm:spPr/>
      <dgm:t>
        <a:bodyPr/>
        <a:lstStyle/>
        <a:p>
          <a:pPr rtl="1"/>
          <a:endParaRPr lang="fa-IR" dirty="0"/>
        </a:p>
      </dgm:t>
    </dgm:pt>
    <dgm:pt modelId="{7382FEEE-26EA-4923-B368-7D7FC59B8289}" type="parTrans" cxnId="{C3B2E361-B221-46A3-8129-00E1E675C043}">
      <dgm:prSet/>
      <dgm:spPr/>
      <dgm:t>
        <a:bodyPr/>
        <a:lstStyle/>
        <a:p>
          <a:pPr rtl="1"/>
          <a:endParaRPr lang="fa-IR"/>
        </a:p>
      </dgm:t>
    </dgm:pt>
    <dgm:pt modelId="{52569053-E299-481A-B2A8-A1D62943A9CF}" type="sibTrans" cxnId="{C3B2E361-B221-46A3-8129-00E1E675C043}">
      <dgm:prSet/>
      <dgm:spPr/>
      <dgm:t>
        <a:bodyPr/>
        <a:lstStyle/>
        <a:p>
          <a:pPr rtl="1"/>
          <a:endParaRPr lang="fa-IR"/>
        </a:p>
      </dgm:t>
    </dgm:pt>
    <dgm:pt modelId="{C771BF43-9836-4BA3-B905-E1D32CE6DDE6}">
      <dgm:prSet phldrT="[Text]" custT="1"/>
      <dgm:spPr/>
      <dgm:t>
        <a:bodyPr/>
        <a:lstStyle/>
        <a:p>
          <a:pPr rtl="1"/>
          <a:endParaRPr lang="fa-IR" sz="1600" dirty="0">
            <a:solidFill>
              <a:schemeClr val="tx1"/>
            </a:solidFill>
            <a:cs typeface="Zar" pitchFamily="2" charset="-78"/>
          </a:endParaRPr>
        </a:p>
      </dgm:t>
    </dgm:pt>
    <dgm:pt modelId="{DA2856BE-D460-47EC-A8D8-4C99718C9B7C}" type="parTrans" cxnId="{45AC765B-41AC-44D3-8A75-C0B47315C2BC}">
      <dgm:prSet/>
      <dgm:spPr/>
      <dgm:t>
        <a:bodyPr/>
        <a:lstStyle/>
        <a:p>
          <a:pPr rtl="1"/>
          <a:endParaRPr lang="fa-IR"/>
        </a:p>
      </dgm:t>
    </dgm:pt>
    <dgm:pt modelId="{6110E505-8356-4629-8329-38E41FE4A749}" type="sibTrans" cxnId="{45AC765B-41AC-44D3-8A75-C0B47315C2BC}">
      <dgm:prSet/>
      <dgm:spPr/>
      <dgm:t>
        <a:bodyPr/>
        <a:lstStyle/>
        <a:p>
          <a:pPr rtl="1"/>
          <a:endParaRPr lang="fa-IR"/>
        </a:p>
      </dgm:t>
    </dgm:pt>
    <dgm:pt modelId="{AEA6002E-8495-4AB3-A98F-69FD4D96DEB6}">
      <dgm:prSet phldrT="[Text]"/>
      <dgm:spPr/>
      <dgm:t>
        <a:bodyPr/>
        <a:lstStyle/>
        <a:p>
          <a:pPr rtl="1"/>
          <a:endParaRPr lang="fa-IR" dirty="0"/>
        </a:p>
      </dgm:t>
    </dgm:pt>
    <dgm:pt modelId="{2F41D901-31DC-4EEA-B97B-4296794FF967}" type="parTrans" cxnId="{210CA12C-0491-4056-9BFE-0652033AB8AB}">
      <dgm:prSet/>
      <dgm:spPr/>
      <dgm:t>
        <a:bodyPr/>
        <a:lstStyle/>
        <a:p>
          <a:pPr rtl="1"/>
          <a:endParaRPr lang="fa-IR"/>
        </a:p>
      </dgm:t>
    </dgm:pt>
    <dgm:pt modelId="{8C1B5DCA-A2BA-49D7-9533-F3568E1C961A}" type="sibTrans" cxnId="{210CA12C-0491-4056-9BFE-0652033AB8AB}">
      <dgm:prSet/>
      <dgm:spPr/>
      <dgm:t>
        <a:bodyPr/>
        <a:lstStyle/>
        <a:p>
          <a:pPr rtl="1"/>
          <a:endParaRPr lang="fa-IR"/>
        </a:p>
      </dgm:t>
    </dgm:pt>
    <dgm:pt modelId="{2E567068-72BA-4A40-860A-8C2095501E15}">
      <dgm:prSet phldrT="[Text]"/>
      <dgm:spPr/>
      <dgm:t>
        <a:bodyPr/>
        <a:lstStyle/>
        <a:p>
          <a:pPr rtl="1"/>
          <a:endParaRPr lang="fa-IR" dirty="0"/>
        </a:p>
      </dgm:t>
    </dgm:pt>
    <dgm:pt modelId="{8DA569E2-B3D6-46A9-8D1D-0860AFD15467}" type="parTrans" cxnId="{F1FC68D3-D841-4C7B-8FA1-A862FB0537AB}">
      <dgm:prSet/>
      <dgm:spPr/>
      <dgm:t>
        <a:bodyPr/>
        <a:lstStyle/>
        <a:p>
          <a:pPr rtl="1"/>
          <a:endParaRPr lang="fa-IR"/>
        </a:p>
      </dgm:t>
    </dgm:pt>
    <dgm:pt modelId="{4D9903C7-0055-44ED-BD84-84865B47CC06}" type="sibTrans" cxnId="{F1FC68D3-D841-4C7B-8FA1-A862FB0537AB}">
      <dgm:prSet/>
      <dgm:spPr/>
      <dgm:t>
        <a:bodyPr/>
        <a:lstStyle/>
        <a:p>
          <a:pPr rtl="1"/>
          <a:endParaRPr lang="fa-IR"/>
        </a:p>
      </dgm:t>
    </dgm:pt>
    <dgm:pt modelId="{997E5231-81D1-433A-8F8D-FA8FD8F79714}" type="pres">
      <dgm:prSet presAssocID="{DE742B64-489A-4970-BEC4-0F194F4D428D}" presName="compositeShape" presStyleCnt="0">
        <dgm:presLayoutVars>
          <dgm:chMax val="9"/>
          <dgm:dir/>
          <dgm:resizeHandles val="exact"/>
        </dgm:presLayoutVars>
      </dgm:prSet>
      <dgm:spPr/>
      <dgm:t>
        <a:bodyPr/>
        <a:lstStyle/>
        <a:p>
          <a:pPr rtl="1"/>
          <a:endParaRPr lang="fa-IR"/>
        </a:p>
      </dgm:t>
    </dgm:pt>
    <dgm:pt modelId="{DF04BE70-4DE3-4E4D-A24E-2373ED5E6D87}" type="pres">
      <dgm:prSet presAssocID="{DE742B64-489A-4970-BEC4-0F194F4D428D}" presName="triangle1" presStyleLbl="node1" presStyleIdx="0" presStyleCnt="4">
        <dgm:presLayoutVars>
          <dgm:bulletEnabled val="1"/>
        </dgm:presLayoutVars>
      </dgm:prSet>
      <dgm:spPr/>
      <dgm:t>
        <a:bodyPr/>
        <a:lstStyle/>
        <a:p>
          <a:pPr rtl="1"/>
          <a:endParaRPr lang="fa-IR"/>
        </a:p>
      </dgm:t>
    </dgm:pt>
    <dgm:pt modelId="{745DD821-EAB8-4278-B3F7-C5DBEF992BE8}" type="pres">
      <dgm:prSet presAssocID="{DE742B64-489A-4970-BEC4-0F194F4D428D}" presName="triangle2" presStyleLbl="node1" presStyleIdx="1" presStyleCnt="4" custLinFactNeighborY="4444">
        <dgm:presLayoutVars>
          <dgm:bulletEnabled val="1"/>
        </dgm:presLayoutVars>
      </dgm:prSet>
      <dgm:spPr/>
      <dgm:t>
        <a:bodyPr/>
        <a:lstStyle/>
        <a:p>
          <a:pPr rtl="1"/>
          <a:endParaRPr lang="fa-IR"/>
        </a:p>
      </dgm:t>
    </dgm:pt>
    <dgm:pt modelId="{CF48860B-55A0-469D-9EEE-AD0CBB89E73C}" type="pres">
      <dgm:prSet presAssocID="{DE742B64-489A-4970-BEC4-0F194F4D428D}" presName="triangle3" presStyleLbl="node1" presStyleIdx="2" presStyleCnt="4" custAng="0">
        <dgm:presLayoutVars>
          <dgm:bulletEnabled val="1"/>
        </dgm:presLayoutVars>
      </dgm:prSet>
      <dgm:spPr/>
      <dgm:t>
        <a:bodyPr/>
        <a:lstStyle/>
        <a:p>
          <a:pPr rtl="1"/>
          <a:endParaRPr lang="fa-IR"/>
        </a:p>
      </dgm:t>
    </dgm:pt>
    <dgm:pt modelId="{556EBF72-11DC-4CE1-95DA-92481D4F8C4F}" type="pres">
      <dgm:prSet presAssocID="{DE742B64-489A-4970-BEC4-0F194F4D428D}" presName="triangle4" presStyleLbl="node1" presStyleIdx="3" presStyleCnt="4">
        <dgm:presLayoutVars>
          <dgm:bulletEnabled val="1"/>
        </dgm:presLayoutVars>
      </dgm:prSet>
      <dgm:spPr/>
      <dgm:t>
        <a:bodyPr/>
        <a:lstStyle/>
        <a:p>
          <a:pPr rtl="1"/>
          <a:endParaRPr lang="fa-IR"/>
        </a:p>
      </dgm:t>
    </dgm:pt>
  </dgm:ptLst>
  <dgm:cxnLst>
    <dgm:cxn modelId="{5ED51492-A729-43EC-9A77-23DA5B610CB9}" type="presOf" srcId="{C771BF43-9836-4BA3-B905-E1D32CE6DDE6}" destId="{745DD821-EAB8-4278-B3F7-C5DBEF992BE8}" srcOrd="0" destOrd="0" presId="urn:microsoft.com/office/officeart/2005/8/layout/pyramid4"/>
    <dgm:cxn modelId="{C3B2E361-B221-46A3-8129-00E1E675C043}" srcId="{DE742B64-489A-4970-BEC4-0F194F4D428D}" destId="{1AF73F62-6EC3-4EC0-AEB9-91632A27AD03}" srcOrd="0" destOrd="0" parTransId="{7382FEEE-26EA-4923-B368-7D7FC59B8289}" sibTransId="{52569053-E299-481A-B2A8-A1D62943A9CF}"/>
    <dgm:cxn modelId="{0FF3DCBA-EFE4-4520-BE37-E9AB200DD7C4}" type="presOf" srcId="{DE742B64-489A-4970-BEC4-0F194F4D428D}" destId="{997E5231-81D1-433A-8F8D-FA8FD8F79714}" srcOrd="0" destOrd="0" presId="urn:microsoft.com/office/officeart/2005/8/layout/pyramid4"/>
    <dgm:cxn modelId="{C081C48A-2A56-4C33-BECA-DB2CA9A5695C}" type="presOf" srcId="{2E567068-72BA-4A40-860A-8C2095501E15}" destId="{556EBF72-11DC-4CE1-95DA-92481D4F8C4F}" srcOrd="0" destOrd="0" presId="urn:microsoft.com/office/officeart/2005/8/layout/pyramid4"/>
    <dgm:cxn modelId="{45AC765B-41AC-44D3-8A75-C0B47315C2BC}" srcId="{DE742B64-489A-4970-BEC4-0F194F4D428D}" destId="{C771BF43-9836-4BA3-B905-E1D32CE6DDE6}" srcOrd="1" destOrd="0" parTransId="{DA2856BE-D460-47EC-A8D8-4C99718C9B7C}" sibTransId="{6110E505-8356-4629-8329-38E41FE4A749}"/>
    <dgm:cxn modelId="{F1FC68D3-D841-4C7B-8FA1-A862FB0537AB}" srcId="{DE742B64-489A-4970-BEC4-0F194F4D428D}" destId="{2E567068-72BA-4A40-860A-8C2095501E15}" srcOrd="3" destOrd="0" parTransId="{8DA569E2-B3D6-46A9-8D1D-0860AFD15467}" sibTransId="{4D9903C7-0055-44ED-BD84-84865B47CC06}"/>
    <dgm:cxn modelId="{210CA12C-0491-4056-9BFE-0652033AB8AB}" srcId="{DE742B64-489A-4970-BEC4-0F194F4D428D}" destId="{AEA6002E-8495-4AB3-A98F-69FD4D96DEB6}" srcOrd="2" destOrd="0" parTransId="{2F41D901-31DC-4EEA-B97B-4296794FF967}" sibTransId="{8C1B5DCA-A2BA-49D7-9533-F3568E1C961A}"/>
    <dgm:cxn modelId="{E48835BE-7549-479C-8789-AEA45635FE1A}" type="presOf" srcId="{1AF73F62-6EC3-4EC0-AEB9-91632A27AD03}" destId="{DF04BE70-4DE3-4E4D-A24E-2373ED5E6D87}" srcOrd="0" destOrd="0" presId="urn:microsoft.com/office/officeart/2005/8/layout/pyramid4"/>
    <dgm:cxn modelId="{C8693C70-66B0-4F65-AF87-99B6C556BBA0}" type="presOf" srcId="{AEA6002E-8495-4AB3-A98F-69FD4D96DEB6}" destId="{CF48860B-55A0-469D-9EEE-AD0CBB89E73C}" srcOrd="0" destOrd="0" presId="urn:microsoft.com/office/officeart/2005/8/layout/pyramid4"/>
    <dgm:cxn modelId="{DFF8B29C-9964-45F4-B57C-E2B35835A57B}" type="presParOf" srcId="{997E5231-81D1-433A-8F8D-FA8FD8F79714}" destId="{DF04BE70-4DE3-4E4D-A24E-2373ED5E6D87}" srcOrd="0" destOrd="0" presId="urn:microsoft.com/office/officeart/2005/8/layout/pyramid4"/>
    <dgm:cxn modelId="{DBB2E4C8-C6F0-413D-9757-291254236935}" type="presParOf" srcId="{997E5231-81D1-433A-8F8D-FA8FD8F79714}" destId="{745DD821-EAB8-4278-B3F7-C5DBEF992BE8}" srcOrd="1" destOrd="0" presId="urn:microsoft.com/office/officeart/2005/8/layout/pyramid4"/>
    <dgm:cxn modelId="{731CAA31-D3D4-402D-B67C-A4048F30A320}" type="presParOf" srcId="{997E5231-81D1-433A-8F8D-FA8FD8F79714}" destId="{CF48860B-55A0-469D-9EEE-AD0CBB89E73C}" srcOrd="2" destOrd="0" presId="urn:microsoft.com/office/officeart/2005/8/layout/pyramid4"/>
    <dgm:cxn modelId="{E5F493C5-EE07-4447-A932-A3FF3B18C24A}" type="presParOf" srcId="{997E5231-81D1-433A-8F8D-FA8FD8F79714}" destId="{556EBF72-11DC-4CE1-95DA-92481D4F8C4F}" srcOrd="3" destOrd="0" presId="urn:microsoft.com/office/officeart/2005/8/layout/pyramid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CD26882-079C-432B-92FE-AAD216FE703E}">
      <dsp:nvSpPr>
        <dsp:cNvPr id="0" name=""/>
        <dsp:cNvSpPr/>
      </dsp:nvSpPr>
      <dsp:spPr>
        <a:xfrm>
          <a:off x="0" y="0"/>
          <a:ext cx="1760934" cy="3962400"/>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rtl="1">
            <a:lnSpc>
              <a:spcPct val="90000"/>
            </a:lnSpc>
            <a:spcBef>
              <a:spcPct val="0"/>
            </a:spcBef>
            <a:spcAft>
              <a:spcPct val="35000"/>
            </a:spcAft>
          </a:pPr>
          <a:r>
            <a:rPr lang="fa-IR" sz="1800" kern="1200" dirty="0" smtClean="0">
              <a:cs typeface="Zar" pitchFamily="2" charset="-78"/>
            </a:rPr>
            <a:t>موسيقي شناسي تطبيقي</a:t>
          </a:r>
        </a:p>
        <a:p>
          <a:pPr lvl="0" algn="ctr" defTabSz="800100" rtl="1">
            <a:lnSpc>
              <a:spcPct val="90000"/>
            </a:lnSpc>
            <a:spcBef>
              <a:spcPct val="0"/>
            </a:spcBef>
            <a:spcAft>
              <a:spcPct val="35000"/>
            </a:spcAft>
          </a:pPr>
          <a:endParaRPr lang="fa-IR" sz="1800" kern="1200" dirty="0"/>
        </a:p>
      </dsp:txBody>
      <dsp:txXfrm>
        <a:off x="0" y="0"/>
        <a:ext cx="1760934" cy="1188720"/>
      </dsp:txXfrm>
    </dsp:sp>
    <dsp:sp modelId="{A3918B5C-8198-4F44-80F8-34F636B92595}">
      <dsp:nvSpPr>
        <dsp:cNvPr id="0" name=""/>
        <dsp:cNvSpPr/>
      </dsp:nvSpPr>
      <dsp:spPr>
        <a:xfrm>
          <a:off x="113339" y="1075497"/>
          <a:ext cx="1486862" cy="1003169"/>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19050" rIns="25400" bIns="19050" numCol="1" spcCol="1270" anchor="ctr" anchorCtr="0">
          <a:noAutofit/>
        </a:bodyPr>
        <a:lstStyle/>
        <a:p>
          <a:pPr lvl="0" algn="just" defTabSz="444500" rtl="1">
            <a:lnSpc>
              <a:spcPct val="90000"/>
            </a:lnSpc>
            <a:spcBef>
              <a:spcPct val="0"/>
            </a:spcBef>
            <a:spcAft>
              <a:spcPct val="35000"/>
            </a:spcAft>
          </a:pPr>
          <a:r>
            <a:rPr lang="fa-IR" sz="1000" b="1" kern="1200" dirty="0" smtClean="0">
              <a:solidFill>
                <a:schemeClr val="tx1"/>
              </a:solidFill>
              <a:cs typeface="Zar" pitchFamily="2" charset="-78"/>
            </a:rPr>
            <a:t>آدلر: طي شدن تکاملي و متعالي ساختار و ملودي اثر هنري از ساده به پيچيده (عليايي، 1389).</a:t>
          </a:r>
          <a:endParaRPr lang="fa-IR" sz="1000" kern="1200" dirty="0">
            <a:solidFill>
              <a:schemeClr val="tx1"/>
            </a:solidFill>
          </a:endParaRPr>
        </a:p>
      </dsp:txBody>
      <dsp:txXfrm>
        <a:off x="142721" y="1104879"/>
        <a:ext cx="1428098" cy="944405"/>
      </dsp:txXfrm>
    </dsp:sp>
    <dsp:sp modelId="{290D38C8-3064-46A7-B022-850EAD6889D2}">
      <dsp:nvSpPr>
        <dsp:cNvPr id="0" name=""/>
        <dsp:cNvSpPr/>
      </dsp:nvSpPr>
      <dsp:spPr>
        <a:xfrm>
          <a:off x="76198" y="2303131"/>
          <a:ext cx="1612198" cy="1501956"/>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19050" rIns="25400" bIns="19050" numCol="1" spcCol="1270" anchor="ctr" anchorCtr="0">
          <a:noAutofit/>
        </a:bodyPr>
        <a:lstStyle/>
        <a:p>
          <a:pPr lvl="0" algn="just" defTabSz="444500" rtl="1">
            <a:lnSpc>
              <a:spcPct val="90000"/>
            </a:lnSpc>
            <a:spcBef>
              <a:spcPct val="0"/>
            </a:spcBef>
            <a:spcAft>
              <a:spcPct val="35000"/>
            </a:spcAft>
          </a:pPr>
          <a:r>
            <a:rPr lang="fa-IR" sz="1000" b="1" kern="1200" dirty="0" smtClean="0">
              <a:solidFill>
                <a:schemeClr val="tx1"/>
              </a:solidFill>
              <a:cs typeface="Zar" pitchFamily="2" charset="-78"/>
            </a:rPr>
            <a:t>آدلر: تدوين الگوهاي آرماني و رسيدن به بهترين قواعد خلق، درک و دريافت موسيقي از طريق رشته هاي آکوستيک، رياضيات، فيزيولوژي، منطق و... (حجاريان، 1387، به نقل از جليلوند، 1392</a:t>
          </a:r>
          <a:r>
            <a:rPr kumimoji="0" lang="en-US" sz="1300" b="1" kern="1200" dirty="0" smtClean="0">
              <a:solidFill>
                <a:schemeClr val="tx1"/>
              </a:solidFill>
              <a:latin typeface="Perpetua" pitchFamily="18" charset="0"/>
              <a:ea typeface="+mn-ea"/>
              <a:cs typeface="Times New Roman" pitchFamily="18" charset="0"/>
            </a:rPr>
            <a:t>a</a:t>
          </a:r>
          <a:r>
            <a:rPr lang="fa-IR" sz="1000" b="1" kern="1200" dirty="0" smtClean="0">
              <a:solidFill>
                <a:schemeClr val="tx1"/>
              </a:solidFill>
              <a:cs typeface="Zar" pitchFamily="2" charset="-78"/>
            </a:rPr>
            <a:t>)</a:t>
          </a:r>
          <a:endParaRPr lang="fa-IR" sz="1000" b="1" kern="1200" dirty="0">
            <a:solidFill>
              <a:schemeClr val="tx1"/>
            </a:solidFill>
            <a:cs typeface="Zar" pitchFamily="2" charset="-78"/>
          </a:endParaRPr>
        </a:p>
      </dsp:txBody>
      <dsp:txXfrm>
        <a:off x="120189" y="2347122"/>
        <a:ext cx="1524216" cy="1413974"/>
      </dsp:txXfrm>
    </dsp:sp>
    <dsp:sp modelId="{3AD798F3-9AAD-4721-A471-C4103EB60272}">
      <dsp:nvSpPr>
        <dsp:cNvPr id="0" name=""/>
        <dsp:cNvSpPr/>
      </dsp:nvSpPr>
      <dsp:spPr>
        <a:xfrm>
          <a:off x="1896665" y="0"/>
          <a:ext cx="1760934" cy="3962400"/>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rtl="1">
            <a:lnSpc>
              <a:spcPct val="90000"/>
            </a:lnSpc>
            <a:spcBef>
              <a:spcPct val="0"/>
            </a:spcBef>
            <a:spcAft>
              <a:spcPct val="35000"/>
            </a:spcAft>
          </a:pPr>
          <a:r>
            <a:rPr lang="fa-IR" sz="1800" kern="1200" dirty="0" smtClean="0">
              <a:cs typeface="Zar" pitchFamily="2" charset="-78"/>
            </a:rPr>
            <a:t>موسيقي شناسي تطبيقي</a:t>
          </a:r>
        </a:p>
        <a:p>
          <a:pPr lvl="0" algn="ctr" defTabSz="800100" rtl="1">
            <a:lnSpc>
              <a:spcPct val="90000"/>
            </a:lnSpc>
            <a:spcBef>
              <a:spcPct val="0"/>
            </a:spcBef>
            <a:spcAft>
              <a:spcPct val="35000"/>
            </a:spcAft>
          </a:pPr>
          <a:r>
            <a:rPr lang="fa-IR" sz="1200" kern="1200" dirty="0" smtClean="0">
              <a:cs typeface="Zar" pitchFamily="2" charset="-78"/>
            </a:rPr>
            <a:t>(حدود 1885م .- حدود 1939م.)</a:t>
          </a:r>
          <a:endParaRPr lang="fa-IR" sz="1200" kern="1200" dirty="0">
            <a:cs typeface="Zar" pitchFamily="2" charset="-78"/>
          </a:endParaRPr>
        </a:p>
      </dsp:txBody>
      <dsp:txXfrm>
        <a:off x="1896665" y="0"/>
        <a:ext cx="1760934" cy="1188720"/>
      </dsp:txXfrm>
    </dsp:sp>
    <dsp:sp modelId="{D9CA6C13-FC75-4114-99A7-427179486E52}">
      <dsp:nvSpPr>
        <dsp:cNvPr id="0" name=""/>
        <dsp:cNvSpPr/>
      </dsp:nvSpPr>
      <dsp:spPr>
        <a:xfrm>
          <a:off x="2070928" y="1189215"/>
          <a:ext cx="1408747" cy="1296172"/>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19050" rIns="25400" bIns="19050" numCol="1" spcCol="1270" anchor="ctr" anchorCtr="0">
          <a:noAutofit/>
        </a:bodyPr>
        <a:lstStyle/>
        <a:p>
          <a:pPr lvl="0" algn="just" defTabSz="444500" rtl="1">
            <a:lnSpc>
              <a:spcPct val="90000"/>
            </a:lnSpc>
            <a:spcBef>
              <a:spcPct val="0"/>
            </a:spcBef>
            <a:spcAft>
              <a:spcPct val="35000"/>
            </a:spcAft>
          </a:pPr>
          <a:r>
            <a:rPr lang="fa-IR" sz="1000" b="1" kern="1200" dirty="0" smtClean="0">
              <a:solidFill>
                <a:schemeClr val="tx1"/>
              </a:solidFill>
              <a:cs typeface="Zar" pitchFamily="2" charset="-78"/>
            </a:rPr>
            <a:t>هورن باستل: تاکيد بر شباهت و خصوصيات مشابه  سبک هاي موسيقايي فرهنگ هاي گوناگون به عنوان قواعد کلي (مسعوديه، 1365، به نقل از جليلوند، 1392).</a:t>
          </a:r>
          <a:endParaRPr lang="fa-IR" sz="1000" b="1" kern="1200" dirty="0">
            <a:solidFill>
              <a:schemeClr val="tx1"/>
            </a:solidFill>
            <a:cs typeface="Zar" pitchFamily="2" charset="-78"/>
          </a:endParaRPr>
        </a:p>
      </dsp:txBody>
      <dsp:txXfrm>
        <a:off x="2108892" y="1227179"/>
        <a:ext cx="1332819" cy="1220244"/>
      </dsp:txXfrm>
    </dsp:sp>
    <dsp:sp modelId="{CD540246-D322-4C36-8C3C-4917B409A144}">
      <dsp:nvSpPr>
        <dsp:cNvPr id="0" name=""/>
        <dsp:cNvSpPr/>
      </dsp:nvSpPr>
      <dsp:spPr>
        <a:xfrm>
          <a:off x="2070928" y="2655840"/>
          <a:ext cx="1408747" cy="1107943"/>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19050" rIns="25400" bIns="19050" numCol="1" spcCol="1270" anchor="ctr" anchorCtr="0">
          <a:noAutofit/>
        </a:bodyPr>
        <a:lstStyle/>
        <a:p>
          <a:pPr lvl="0" algn="just" defTabSz="444500" rtl="1">
            <a:lnSpc>
              <a:spcPct val="90000"/>
            </a:lnSpc>
            <a:spcBef>
              <a:spcPct val="0"/>
            </a:spcBef>
            <a:spcAft>
              <a:spcPct val="35000"/>
            </a:spcAft>
          </a:pPr>
          <a:r>
            <a:rPr lang="fa-IR" sz="1000" b="1" kern="1200" dirty="0" smtClean="0">
              <a:solidFill>
                <a:schemeClr val="tx1"/>
              </a:solidFill>
              <a:cs typeface="Zar" pitchFamily="2" charset="-78"/>
            </a:rPr>
            <a:t>آبراهام و هورن باستل: يافتن منشاء تفاوتِ ميان فرهنگ هاي موسيقايي (حجاريان، 1387، به نقل از عليايي، 1389).</a:t>
          </a:r>
          <a:endParaRPr lang="fa-IR" sz="1000" b="1" kern="1200" dirty="0">
            <a:solidFill>
              <a:schemeClr val="tx1"/>
            </a:solidFill>
            <a:cs typeface="Zar" pitchFamily="2" charset="-78"/>
          </a:endParaRPr>
        </a:p>
      </dsp:txBody>
      <dsp:txXfrm>
        <a:off x="2103379" y="2688291"/>
        <a:ext cx="1343845" cy="104304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CD26882-079C-432B-92FE-AAD216FE703E}">
      <dsp:nvSpPr>
        <dsp:cNvPr id="0" name=""/>
        <dsp:cNvSpPr/>
      </dsp:nvSpPr>
      <dsp:spPr>
        <a:xfrm>
          <a:off x="0" y="0"/>
          <a:ext cx="1905000" cy="5181600"/>
        </a:xfrm>
        <a:prstGeom prst="roundRect">
          <a:avLst>
            <a:gd name="adj" fmla="val 10000"/>
          </a:avLst>
        </a:prstGeom>
        <a:solidFill>
          <a:schemeClr val="accent4">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rtl="1">
            <a:lnSpc>
              <a:spcPct val="90000"/>
            </a:lnSpc>
            <a:spcBef>
              <a:spcPct val="0"/>
            </a:spcBef>
            <a:spcAft>
              <a:spcPct val="35000"/>
            </a:spcAft>
          </a:pPr>
          <a:r>
            <a:rPr lang="fa-IR" sz="1800" kern="1200" dirty="0" smtClean="0">
              <a:cs typeface="Zar" pitchFamily="2" charset="-78"/>
            </a:rPr>
            <a:t>اتنوموزيکولوژي</a:t>
          </a:r>
          <a:endParaRPr lang="fa-IR" sz="1800" kern="1200" dirty="0">
            <a:cs typeface="Zar" pitchFamily="2" charset="-78"/>
          </a:endParaRPr>
        </a:p>
      </dsp:txBody>
      <dsp:txXfrm>
        <a:off x="0" y="0"/>
        <a:ext cx="1905000" cy="1554480"/>
      </dsp:txXfrm>
    </dsp:sp>
    <dsp:sp modelId="{A3918B5C-8198-4F44-80F8-34F636B92595}">
      <dsp:nvSpPr>
        <dsp:cNvPr id="0" name=""/>
        <dsp:cNvSpPr/>
      </dsp:nvSpPr>
      <dsp:spPr>
        <a:xfrm>
          <a:off x="151622" y="1317414"/>
          <a:ext cx="1524000" cy="1197186"/>
        </a:xfrm>
        <a:prstGeom prst="roundRect">
          <a:avLst>
            <a:gd name="adj" fmla="val 10000"/>
          </a:avLst>
        </a:prstGeom>
        <a:solidFill>
          <a:schemeClr val="accent4">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26670" rIns="35560" bIns="26670" numCol="1" spcCol="1270" anchor="ctr" anchorCtr="0">
          <a:noAutofit/>
        </a:bodyPr>
        <a:lstStyle/>
        <a:p>
          <a:pPr lvl="0" algn="ctr" defTabSz="622300" rtl="1">
            <a:lnSpc>
              <a:spcPct val="90000"/>
            </a:lnSpc>
            <a:spcBef>
              <a:spcPct val="0"/>
            </a:spcBef>
            <a:spcAft>
              <a:spcPct val="35000"/>
            </a:spcAft>
            <a:tabLst/>
          </a:pPr>
          <a:r>
            <a:rPr lang="fa-IR" sz="1400" b="1" kern="1200" dirty="0" smtClean="0">
              <a:solidFill>
                <a:schemeClr val="tx1"/>
              </a:solidFill>
              <a:cs typeface="Zar" pitchFamily="2" charset="-78"/>
            </a:rPr>
            <a:t>توجه به جنبه هاي عملي تحليل پديدارشناختي و ذات گرا از موسيقي</a:t>
          </a:r>
        </a:p>
      </dsp:txBody>
      <dsp:txXfrm>
        <a:off x="186686" y="1352478"/>
        <a:ext cx="1453872" cy="1127058"/>
      </dsp:txXfrm>
    </dsp:sp>
    <dsp:sp modelId="{290D38C8-3064-46A7-B022-850EAD6889D2}">
      <dsp:nvSpPr>
        <dsp:cNvPr id="0" name=""/>
        <dsp:cNvSpPr/>
      </dsp:nvSpPr>
      <dsp:spPr>
        <a:xfrm>
          <a:off x="0" y="2802750"/>
          <a:ext cx="1830278" cy="2150250"/>
        </a:xfrm>
        <a:prstGeom prst="roundRect">
          <a:avLst>
            <a:gd name="adj" fmla="val 10000"/>
          </a:avLst>
        </a:prstGeom>
        <a:solidFill>
          <a:schemeClr val="accent4">
            <a:hueOff val="-3210336"/>
            <a:satOff val="39690"/>
            <a:lumOff val="-12939"/>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26670" rIns="35560" bIns="26670" numCol="1" spcCol="1270" anchor="ctr" anchorCtr="0">
          <a:noAutofit/>
        </a:bodyPr>
        <a:lstStyle/>
        <a:p>
          <a:pPr lvl="0" algn="ctr" defTabSz="622300" rtl="1">
            <a:lnSpc>
              <a:spcPct val="90000"/>
            </a:lnSpc>
            <a:spcBef>
              <a:spcPct val="0"/>
            </a:spcBef>
            <a:spcAft>
              <a:spcPct val="35000"/>
            </a:spcAft>
          </a:pPr>
          <a:r>
            <a:rPr lang="fa-IR" sz="1400" b="1" kern="1200" dirty="0" smtClean="0">
              <a:solidFill>
                <a:schemeClr val="tx1"/>
              </a:solidFill>
              <a:cs typeface="Zar" pitchFamily="2" charset="-78"/>
            </a:rPr>
            <a:t>کاردرميدان، مشاهده مشارکتي و روش هاي مردم نگارانه و ترکيب آن با روش هاي کتابخانه اي مانند مطالعات کانتمتريک لومکس (1959)(حجاريان، 1387، به نقل از جليلوند، 1393)</a:t>
          </a:r>
          <a:endParaRPr lang="fa-IR" sz="1400" b="1" kern="1200" dirty="0" smtClean="0">
            <a:solidFill>
              <a:srgbClr val="FF0000"/>
            </a:solidFill>
            <a:cs typeface="Zar" pitchFamily="2" charset="-78"/>
          </a:endParaRPr>
        </a:p>
      </dsp:txBody>
      <dsp:txXfrm>
        <a:off x="53607" y="2856357"/>
        <a:ext cx="1723064" cy="204303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AD798F3-9AAD-4721-A471-C4103EB60272}">
      <dsp:nvSpPr>
        <dsp:cNvPr id="0" name=""/>
        <dsp:cNvSpPr/>
      </dsp:nvSpPr>
      <dsp:spPr>
        <a:xfrm>
          <a:off x="0" y="0"/>
          <a:ext cx="1600200" cy="3962400"/>
        </a:xfrm>
        <a:prstGeom prst="roundRect">
          <a:avLst>
            <a:gd name="adj" fmla="val 10000"/>
          </a:avLst>
        </a:prstGeom>
        <a:solidFill>
          <a:schemeClr val="accent4">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rtl="1">
            <a:lnSpc>
              <a:spcPct val="90000"/>
            </a:lnSpc>
            <a:spcBef>
              <a:spcPct val="0"/>
            </a:spcBef>
            <a:spcAft>
              <a:spcPct val="35000"/>
            </a:spcAft>
          </a:pPr>
          <a:r>
            <a:rPr lang="fa-IR" sz="1800" kern="1200" dirty="0" smtClean="0">
              <a:cs typeface="Zar" pitchFamily="2" charset="-78"/>
            </a:rPr>
            <a:t>موسيقي شناسي تطبيقي</a:t>
          </a:r>
          <a:endParaRPr lang="fa-IR" sz="1800" kern="1200" dirty="0">
            <a:cs typeface="Zar" pitchFamily="2" charset="-78"/>
          </a:endParaRPr>
        </a:p>
      </dsp:txBody>
      <dsp:txXfrm>
        <a:off x="0" y="0"/>
        <a:ext cx="1600200" cy="1188720"/>
      </dsp:txXfrm>
    </dsp:sp>
    <dsp:sp modelId="{D9CA6C13-FC75-4114-99A7-427179486E52}">
      <dsp:nvSpPr>
        <dsp:cNvPr id="0" name=""/>
        <dsp:cNvSpPr/>
      </dsp:nvSpPr>
      <dsp:spPr>
        <a:xfrm>
          <a:off x="160020" y="1189431"/>
          <a:ext cx="1280160" cy="1114231"/>
        </a:xfrm>
        <a:prstGeom prst="roundRect">
          <a:avLst>
            <a:gd name="adj" fmla="val 10000"/>
          </a:avLst>
        </a:prstGeom>
        <a:solidFill>
          <a:schemeClr val="accent4">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26670" rIns="35560" bIns="26670" numCol="1" spcCol="1270" anchor="ctr" anchorCtr="0">
          <a:noAutofit/>
        </a:bodyPr>
        <a:lstStyle/>
        <a:p>
          <a:pPr lvl="0" algn="ctr" defTabSz="622300" rtl="1">
            <a:lnSpc>
              <a:spcPct val="90000"/>
            </a:lnSpc>
            <a:spcBef>
              <a:spcPct val="0"/>
            </a:spcBef>
            <a:spcAft>
              <a:spcPct val="35000"/>
            </a:spcAft>
            <a:tabLst/>
          </a:pPr>
          <a:r>
            <a:rPr lang="fa-IR" sz="1400" b="1" kern="1200" dirty="0" smtClean="0">
              <a:solidFill>
                <a:schemeClr val="tx1"/>
              </a:solidFill>
              <a:cs typeface="Zar" pitchFamily="2" charset="-78"/>
            </a:rPr>
            <a:t>تحليل پديدارشناختي و ذات گرا از موسيقي</a:t>
          </a:r>
        </a:p>
      </dsp:txBody>
      <dsp:txXfrm>
        <a:off x="192655" y="1222066"/>
        <a:ext cx="1214890" cy="1048961"/>
      </dsp:txXfrm>
    </dsp:sp>
    <dsp:sp modelId="{CD540246-D322-4C36-8C3C-4917B409A144}">
      <dsp:nvSpPr>
        <dsp:cNvPr id="0" name=""/>
        <dsp:cNvSpPr/>
      </dsp:nvSpPr>
      <dsp:spPr>
        <a:xfrm>
          <a:off x="160020" y="2475082"/>
          <a:ext cx="1280160" cy="1288486"/>
        </a:xfrm>
        <a:prstGeom prst="roundRect">
          <a:avLst>
            <a:gd name="adj" fmla="val 10000"/>
          </a:avLst>
        </a:prstGeom>
        <a:solidFill>
          <a:schemeClr val="accent4">
            <a:hueOff val="-3210336"/>
            <a:satOff val="39690"/>
            <a:lumOff val="-12939"/>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19050" rIns="25400" bIns="19050" numCol="1" spcCol="1270" anchor="ctr" anchorCtr="0">
          <a:noAutofit/>
        </a:bodyPr>
        <a:lstStyle/>
        <a:p>
          <a:pPr lvl="0" algn="just" defTabSz="444500" rtl="1">
            <a:lnSpc>
              <a:spcPct val="90000"/>
            </a:lnSpc>
            <a:spcBef>
              <a:spcPct val="0"/>
            </a:spcBef>
            <a:spcAft>
              <a:spcPct val="35000"/>
            </a:spcAft>
          </a:pPr>
          <a:r>
            <a:rPr lang="fa-IR" sz="1000" b="1" kern="1200" dirty="0" smtClean="0">
              <a:solidFill>
                <a:schemeClr val="tx1"/>
              </a:solidFill>
              <a:cs typeface="Zar" pitchFamily="2" charset="-78"/>
            </a:rPr>
            <a:t>روش کتابخانه اي؛ استفاده از سيلندرهاي مومي آرشيو فنوگراف برلين (تاسيس 1902 توسط آبراهام و اشتامف) (جليلوند، 1392</a:t>
          </a:r>
          <a:r>
            <a:rPr kumimoji="0" lang="en-US" sz="1300" kern="1200" dirty="0" smtClean="0">
              <a:solidFill>
                <a:schemeClr val="tx1"/>
              </a:solidFill>
              <a:latin typeface="Perpetua" pitchFamily="18" charset="0"/>
              <a:ea typeface="+mn-ea"/>
              <a:cs typeface="Times New Roman" pitchFamily="18" charset="0"/>
            </a:rPr>
            <a:t>i</a:t>
          </a:r>
          <a:r>
            <a:rPr lang="fa-IR" sz="1000" b="1" kern="1200" dirty="0" smtClean="0">
              <a:solidFill>
                <a:schemeClr val="tx1"/>
              </a:solidFill>
              <a:cs typeface="Zar" pitchFamily="2" charset="-78"/>
            </a:rPr>
            <a:t>)</a:t>
          </a:r>
        </a:p>
      </dsp:txBody>
      <dsp:txXfrm>
        <a:off x="197515" y="2512577"/>
        <a:ext cx="1205170" cy="1213496"/>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CD26882-079C-432B-92FE-AAD216FE703E}">
      <dsp:nvSpPr>
        <dsp:cNvPr id="0" name=""/>
        <dsp:cNvSpPr/>
      </dsp:nvSpPr>
      <dsp:spPr>
        <a:xfrm>
          <a:off x="0" y="0"/>
          <a:ext cx="1752600" cy="3886200"/>
        </a:xfrm>
        <a:prstGeom prst="roundRect">
          <a:avLst>
            <a:gd name="adj" fmla="val 10000"/>
          </a:avLst>
        </a:prstGeom>
        <a:solidFill>
          <a:schemeClr val="accent4">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rtl="1">
            <a:lnSpc>
              <a:spcPct val="90000"/>
            </a:lnSpc>
            <a:spcBef>
              <a:spcPct val="0"/>
            </a:spcBef>
            <a:spcAft>
              <a:spcPct val="35000"/>
            </a:spcAft>
          </a:pPr>
          <a:r>
            <a:rPr lang="fa-IR" sz="1800" kern="1200" dirty="0" smtClean="0">
              <a:cs typeface="Zar" pitchFamily="2" charset="-78"/>
            </a:rPr>
            <a:t>اتنوموزيکولوژي</a:t>
          </a:r>
          <a:endParaRPr lang="fa-IR" sz="1800" kern="1200" dirty="0">
            <a:cs typeface="Zar" pitchFamily="2" charset="-78"/>
          </a:endParaRPr>
        </a:p>
      </dsp:txBody>
      <dsp:txXfrm>
        <a:off x="0" y="0"/>
        <a:ext cx="1752600" cy="1165860"/>
      </dsp:txXfrm>
    </dsp:sp>
    <dsp:sp modelId="{A3918B5C-8198-4F44-80F8-34F636B92595}">
      <dsp:nvSpPr>
        <dsp:cNvPr id="0" name=""/>
        <dsp:cNvSpPr/>
      </dsp:nvSpPr>
      <dsp:spPr>
        <a:xfrm>
          <a:off x="175259" y="965631"/>
          <a:ext cx="1402080" cy="1127708"/>
        </a:xfrm>
        <a:prstGeom prst="roundRect">
          <a:avLst>
            <a:gd name="adj" fmla="val 10000"/>
          </a:avLst>
        </a:prstGeom>
        <a:solidFill>
          <a:schemeClr val="accent4">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26670" rIns="35560" bIns="26670" numCol="1" spcCol="1270" anchor="ctr" anchorCtr="0">
          <a:noAutofit/>
        </a:bodyPr>
        <a:lstStyle/>
        <a:p>
          <a:pPr lvl="0" algn="ctr" defTabSz="622300" rtl="1">
            <a:lnSpc>
              <a:spcPct val="90000"/>
            </a:lnSpc>
            <a:spcBef>
              <a:spcPct val="0"/>
            </a:spcBef>
            <a:spcAft>
              <a:spcPct val="35000"/>
            </a:spcAft>
            <a:tabLst/>
          </a:pPr>
          <a:r>
            <a:rPr lang="fa-IR" sz="1400" b="1" kern="1200" dirty="0" smtClean="0">
              <a:solidFill>
                <a:schemeClr val="tx1"/>
              </a:solidFill>
              <a:cs typeface="Zar" pitchFamily="2" charset="-78"/>
            </a:rPr>
            <a:t>توجه به جنبه هاي عملي تحليل پديدارشناختي و ذات گرا از موسيقي</a:t>
          </a:r>
        </a:p>
      </dsp:txBody>
      <dsp:txXfrm>
        <a:off x="208288" y="998660"/>
        <a:ext cx="1336022" cy="1061650"/>
      </dsp:txXfrm>
    </dsp:sp>
    <dsp:sp modelId="{290D38C8-3064-46A7-B022-850EAD6889D2}">
      <dsp:nvSpPr>
        <dsp:cNvPr id="0" name=""/>
        <dsp:cNvSpPr/>
      </dsp:nvSpPr>
      <dsp:spPr>
        <a:xfrm>
          <a:off x="175259" y="2368871"/>
          <a:ext cx="1402080" cy="1322288"/>
        </a:xfrm>
        <a:prstGeom prst="roundRect">
          <a:avLst>
            <a:gd name="adj" fmla="val 10000"/>
          </a:avLst>
        </a:prstGeom>
        <a:solidFill>
          <a:schemeClr val="accent4">
            <a:hueOff val="-3210336"/>
            <a:satOff val="39690"/>
            <a:lumOff val="-12939"/>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26670" rIns="35560" bIns="26670" numCol="1" spcCol="1270" anchor="ctr" anchorCtr="0">
          <a:noAutofit/>
        </a:bodyPr>
        <a:lstStyle/>
        <a:p>
          <a:pPr lvl="0" algn="ctr" defTabSz="622300" rtl="1">
            <a:lnSpc>
              <a:spcPct val="90000"/>
            </a:lnSpc>
            <a:spcBef>
              <a:spcPct val="0"/>
            </a:spcBef>
            <a:spcAft>
              <a:spcPct val="35000"/>
            </a:spcAft>
          </a:pPr>
          <a:r>
            <a:rPr lang="fa-IR" sz="1400" b="1" kern="1200" dirty="0" smtClean="0">
              <a:solidFill>
                <a:schemeClr val="tx1"/>
              </a:solidFill>
              <a:cs typeface="Zar" pitchFamily="2" charset="-78"/>
            </a:rPr>
            <a:t>اهميت يافتن کاردرميدان، مشاهده مشارکتي و روش هاي مردم نگارانه</a:t>
          </a:r>
        </a:p>
      </dsp:txBody>
      <dsp:txXfrm>
        <a:off x="213987" y="2407599"/>
        <a:ext cx="1324624" cy="1244832"/>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F04BE70-4DE3-4E4D-A24E-2373ED5E6D87}">
      <dsp:nvSpPr>
        <dsp:cNvPr id="0" name=""/>
        <dsp:cNvSpPr/>
      </dsp:nvSpPr>
      <dsp:spPr>
        <a:xfrm>
          <a:off x="1752599" y="0"/>
          <a:ext cx="1219200" cy="1219200"/>
        </a:xfrm>
        <a:prstGeom prst="triangle">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ln>
        <a:effectLst/>
        <a:scene3d>
          <a:camera prst="orthographicFront">
            <a:rot lat="10800000" lon="600000" rev="0"/>
          </a:camera>
          <a:lightRig rig="threePt" dir="t"/>
        </a:scene3d>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lvl="0" algn="ctr" defTabSz="1289050" rtl="1">
            <a:lnSpc>
              <a:spcPct val="90000"/>
            </a:lnSpc>
            <a:spcBef>
              <a:spcPct val="0"/>
            </a:spcBef>
            <a:spcAft>
              <a:spcPct val="35000"/>
            </a:spcAft>
          </a:pPr>
          <a:endParaRPr lang="fa-IR" sz="2900" kern="1200" dirty="0"/>
        </a:p>
      </dsp:txBody>
      <dsp:txXfrm>
        <a:off x="2057399" y="609600"/>
        <a:ext cx="609600" cy="609600"/>
      </dsp:txXfrm>
    </dsp:sp>
    <dsp:sp modelId="{745DD821-EAB8-4278-B3F7-C5DBEF992BE8}">
      <dsp:nvSpPr>
        <dsp:cNvPr id="0" name=""/>
        <dsp:cNvSpPr/>
      </dsp:nvSpPr>
      <dsp:spPr>
        <a:xfrm>
          <a:off x="1142999" y="1219200"/>
          <a:ext cx="1219200" cy="1219200"/>
        </a:xfrm>
        <a:prstGeom prst="triangle">
          <a:avLst/>
        </a:prstGeom>
        <a:solidFill>
          <a:schemeClr val="accent2">
            <a:hueOff val="6336281"/>
            <a:satOff val="-12229"/>
            <a:lumOff val="-1570"/>
            <a:alphaOff val="0"/>
          </a:schemeClr>
        </a:solidFill>
        <a:ln w="19050" cap="flat" cmpd="sng" algn="ctr">
          <a:solidFill>
            <a:schemeClr val="lt1">
              <a:hueOff val="0"/>
              <a:satOff val="0"/>
              <a:lumOff val="0"/>
              <a:alphaOff val="0"/>
            </a:schemeClr>
          </a:solidFill>
          <a:prstDash val="solid"/>
        </a:ln>
        <a:effectLst/>
        <a:scene3d>
          <a:camera prst="orthographicFront">
            <a:rot lat="10800000" lon="600000" rev="0"/>
          </a:camera>
          <a:lightRig rig="threePt" dir="t"/>
        </a:scene3d>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rtl="1">
            <a:lnSpc>
              <a:spcPct val="90000"/>
            </a:lnSpc>
            <a:spcBef>
              <a:spcPct val="0"/>
            </a:spcBef>
            <a:spcAft>
              <a:spcPct val="35000"/>
            </a:spcAft>
          </a:pPr>
          <a:endParaRPr lang="fa-IR" sz="1600" kern="1200" dirty="0">
            <a:solidFill>
              <a:schemeClr val="tx1"/>
            </a:solidFill>
            <a:cs typeface="Zar" pitchFamily="2" charset="-78"/>
          </a:endParaRPr>
        </a:p>
      </dsp:txBody>
      <dsp:txXfrm>
        <a:off x="1447799" y="1828800"/>
        <a:ext cx="609600" cy="609600"/>
      </dsp:txXfrm>
    </dsp:sp>
    <dsp:sp modelId="{CF48860B-55A0-469D-9EEE-AD0CBB89E73C}">
      <dsp:nvSpPr>
        <dsp:cNvPr id="0" name=""/>
        <dsp:cNvSpPr/>
      </dsp:nvSpPr>
      <dsp:spPr>
        <a:xfrm rot="10800000">
          <a:off x="1752599" y="1219200"/>
          <a:ext cx="1219200" cy="1219200"/>
        </a:xfrm>
        <a:prstGeom prst="triangle">
          <a:avLst/>
        </a:prstGeom>
        <a:solidFill>
          <a:schemeClr val="accent2">
            <a:hueOff val="12672563"/>
            <a:satOff val="-24457"/>
            <a:lumOff val="-3140"/>
            <a:alphaOff val="0"/>
          </a:schemeClr>
        </a:solidFill>
        <a:ln w="19050" cap="flat" cmpd="sng" algn="ctr">
          <a:solidFill>
            <a:schemeClr val="lt1">
              <a:hueOff val="0"/>
              <a:satOff val="0"/>
              <a:lumOff val="0"/>
              <a:alphaOff val="0"/>
            </a:schemeClr>
          </a:solidFill>
          <a:prstDash val="solid"/>
        </a:ln>
        <a:effectLst/>
        <a:scene3d>
          <a:camera prst="orthographicFront">
            <a:rot lat="10800000" lon="600000" rev="0"/>
          </a:camera>
          <a:lightRig rig="threePt" dir="t"/>
        </a:scene3d>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lvl="0" algn="ctr" defTabSz="1289050" rtl="1">
            <a:lnSpc>
              <a:spcPct val="90000"/>
            </a:lnSpc>
            <a:spcBef>
              <a:spcPct val="0"/>
            </a:spcBef>
            <a:spcAft>
              <a:spcPct val="35000"/>
            </a:spcAft>
          </a:pPr>
          <a:endParaRPr lang="fa-IR" sz="2900" kern="1200" dirty="0"/>
        </a:p>
      </dsp:txBody>
      <dsp:txXfrm rot="10800000">
        <a:off x="2057399" y="1219200"/>
        <a:ext cx="609600" cy="609600"/>
      </dsp:txXfrm>
    </dsp:sp>
    <dsp:sp modelId="{556EBF72-11DC-4CE1-95DA-92481D4F8C4F}">
      <dsp:nvSpPr>
        <dsp:cNvPr id="0" name=""/>
        <dsp:cNvSpPr/>
      </dsp:nvSpPr>
      <dsp:spPr>
        <a:xfrm>
          <a:off x="2362199" y="1219200"/>
          <a:ext cx="1219200" cy="1219200"/>
        </a:xfrm>
        <a:prstGeom prst="triangle">
          <a:avLst/>
        </a:prstGeom>
        <a:solidFill>
          <a:schemeClr val="accent2">
            <a:hueOff val="19008843"/>
            <a:satOff val="-36686"/>
            <a:lumOff val="-4710"/>
            <a:alphaOff val="0"/>
          </a:schemeClr>
        </a:solidFill>
        <a:ln w="19050" cap="flat" cmpd="sng" algn="ctr">
          <a:solidFill>
            <a:schemeClr val="lt1">
              <a:hueOff val="0"/>
              <a:satOff val="0"/>
              <a:lumOff val="0"/>
              <a:alphaOff val="0"/>
            </a:schemeClr>
          </a:solidFill>
          <a:prstDash val="solid"/>
        </a:ln>
        <a:effectLst/>
        <a:scene3d>
          <a:camera prst="orthographicFront">
            <a:rot lat="10800000" lon="600000" rev="0"/>
          </a:camera>
          <a:lightRig rig="threePt" dir="t"/>
        </a:scene3d>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lvl="0" algn="ctr" defTabSz="1289050" rtl="1">
            <a:lnSpc>
              <a:spcPct val="90000"/>
            </a:lnSpc>
            <a:spcBef>
              <a:spcPct val="0"/>
            </a:spcBef>
            <a:spcAft>
              <a:spcPct val="35000"/>
            </a:spcAft>
          </a:pPr>
          <a:endParaRPr lang="fa-IR" sz="2900" kern="1200" dirty="0"/>
        </a:p>
      </dsp:txBody>
      <dsp:txXfrm>
        <a:off x="2666999" y="1828800"/>
        <a:ext cx="609600" cy="609600"/>
      </dsp:txXfrm>
    </dsp:sp>
  </dsp:spTree>
</dsp:drawing>
</file>

<file path=ppt/diagrams/layout1.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pyramid4">
  <dgm:title val=""/>
  <dgm:desc val=""/>
  <dgm:catLst>
    <dgm:cat type="pyramid" pri="4000"/>
    <dgm:cat type="relationship" pri="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useDef="1">
    <dgm:dataModel>
      <dgm:ptLst/>
      <dgm:bg/>
      <dgm:whole/>
    </dgm:dataModel>
  </dgm:styleData>
  <dgm:clrData useDef="1">
    <dgm:dataModel>
      <dgm:ptLst/>
      <dgm:bg/>
      <dgm:whole/>
    </dgm:dataModel>
  </dgm:clrData>
  <dgm:layoutNode name="compositeShape">
    <dgm:varLst>
      <dgm:chMax val="9"/>
      <dgm:dir/>
      <dgm:resizeHandles val="exact"/>
    </dgm:varLst>
    <dgm:alg type="composite">
      <dgm:param type="ar" val="1"/>
    </dgm:alg>
    <dgm:shape xmlns:r="http://schemas.openxmlformats.org/officeDocument/2006/relationships" r:blip="">
      <dgm:adjLst/>
    </dgm:shape>
    <dgm:presOf/>
    <dgm:choose name="Name0">
      <dgm:if name="Name1" axis="ch" ptType="node" func="cnt" op="lte" val="4">
        <dgm:choose name="Name2">
          <dgm:if name="Name3" axis="ch" ptType="node" func="cnt" op="equ" val="1">
            <dgm:constrLst>
              <dgm:constr type="primFontSz" for="ch" ptType="node" op="equ" val="65"/>
              <dgm:constr type="t" for="ch" forName="triangle1"/>
              <dgm:constr type="l" for="ch" forName="triangle1"/>
              <dgm:constr type="h" for="ch" forName="triangle1" refType="h"/>
              <dgm:constr type="w" for="ch" forName="triangle1" refType="h"/>
            </dgm:constrLst>
          </dgm:if>
          <dgm:else name="Name4">
            <dgm:constrLst>
              <dgm:constr type="primFontSz" for="ch" ptType="node" op="equ" val="65"/>
              <dgm:constr type="t" for="ch" forName="triangle1"/>
              <dgm:constr type="l" for="ch" forName="triangle1" refType="h" fact="0.25"/>
              <dgm:constr type="h" for="ch" forName="triangle1" refType="h" fact="0.5"/>
              <dgm:constr type="w" for="ch" forName="triangle1" refType="h" fact="0.5"/>
              <dgm:constr type="t" for="ch" forName="triangle2" refType="h" fact="0.5"/>
              <dgm:constr type="l" for="ch" forName="triangle2"/>
              <dgm:constr type="h" for="ch" forName="triangle2" refType="h" fact="0.5"/>
              <dgm:constr type="w" for="ch" forName="triangle2" refType="h" fact="0.5"/>
              <dgm:constr type="t" for="ch" forName="triangle3" refType="h" fact="0.5"/>
              <dgm:constr type="l" for="ch" forName="triangle3" refType="h" fact="0.25"/>
              <dgm:constr type="h" for="ch" forName="triangle3" refType="h" fact="0.5"/>
              <dgm:constr type="w" for="ch" forName="triangle3" refType="h" fact="0.5"/>
              <dgm:constr type="t" for="ch" forName="triangle4" refType="h" fact="0.5"/>
              <dgm:constr type="l" for="ch" forName="triangle4" refType="h" fact="0.5"/>
              <dgm:constr type="h" for="ch" forName="triangle4" refType="h" fact="0.5"/>
              <dgm:constr type="w" for="ch" forName="triangle4" refType="h" fact="0.5"/>
            </dgm:constrLst>
          </dgm:else>
        </dgm:choose>
      </dgm:if>
      <dgm:else name="Name5">
        <dgm:constrLst>
          <dgm:constr type="primFontSz" for="ch" ptType="node" op="equ" val="65"/>
          <dgm:constr type="t" for="ch" forName="triangle1"/>
          <dgm:constr type="l" for="ch" forName="triangle1" refType="h" fact="0.33"/>
          <dgm:constr type="h" for="ch" forName="triangle1" refType="h" fact="0.33"/>
          <dgm:constr type="w" for="ch" forName="triangle1" refType="h" fact="0.33"/>
          <dgm:constr type="t" for="ch" forName="triangle2" refType="h" fact="0.33"/>
          <dgm:constr type="l" for="ch" forName="triangle2" refType="h" fact="0.165"/>
          <dgm:constr type="h" for="ch" forName="triangle2" refType="h" fact="0.33"/>
          <dgm:constr type="w" for="ch" forName="triangle2" refType="h" fact="0.33"/>
          <dgm:constr type="t" for="ch" forName="triangle3" refType="h" fact="0.33"/>
          <dgm:constr type="l" for="ch" forName="triangle3" refType="h" fact="0.33"/>
          <dgm:constr type="h" for="ch" forName="triangle3" refType="h" fact="0.33"/>
          <dgm:constr type="w" for="ch" forName="triangle3" refType="h" fact="0.33"/>
          <dgm:constr type="t" for="ch" forName="triangle4" refType="h" fact="0.33"/>
          <dgm:constr type="l" for="ch" forName="triangle4" refType="h" fact="0.495"/>
          <dgm:constr type="h" for="ch" forName="triangle4" refType="h" fact="0.33"/>
          <dgm:constr type="w" for="ch" forName="triangle4" refType="h" fact="0.33"/>
          <dgm:constr type="t" for="ch" forName="triangle5" refType="h" fact="0.66"/>
          <dgm:constr type="l" for="ch" forName="triangle5"/>
          <dgm:constr type="h" for="ch" forName="triangle5" refType="h" fact="0.33"/>
          <dgm:constr type="w" for="ch" forName="triangle5" refType="h" fact="0.33"/>
          <dgm:constr type="t" for="ch" forName="triangle6" refType="h" fact="0.66"/>
          <dgm:constr type="l" for="ch" forName="triangle6" refType="h" fact="0.165"/>
          <dgm:constr type="h" for="ch" forName="triangle6" refType="h" fact="0.33"/>
          <dgm:constr type="w" for="ch" forName="triangle6" refType="h" fact="0.33"/>
          <dgm:constr type="t" for="ch" forName="triangle7" refType="h" fact="0.66"/>
          <dgm:constr type="l" for="ch" forName="triangle7" refType="h" fact="0.33"/>
          <dgm:constr type="h" for="ch" forName="triangle7" refType="h" fact="0.33"/>
          <dgm:constr type="w" for="ch" forName="triangle7" refType="h" fact="0.33"/>
          <dgm:constr type="t" for="ch" forName="triangle8" refType="h" fact="0.66"/>
          <dgm:constr type="l" for="ch" forName="triangle8" refType="h" fact="0.495"/>
          <dgm:constr type="h" for="ch" forName="triangle8" refType="h" fact="0.33"/>
          <dgm:constr type="w" for="ch" forName="triangle8" refType="h" fact="0.33"/>
          <dgm:constr type="t" for="ch" forName="triangle9" refType="h" fact="0.66"/>
          <dgm:constr type="l" for="ch" forName="triangle9" refType="h" fact="0.66"/>
          <dgm:constr type="h" for="ch" forName="triangle9" refType="h" fact="0.33"/>
          <dgm:constr type="w" for="ch" forName="triangle9" refType="h" fact="0.33"/>
        </dgm:constrLst>
      </dgm:else>
    </dgm:choose>
    <dgm:ruleLst/>
    <dgm:choose name="Name6">
      <dgm:if name="Name7" axis="ch" ptType="node" func="cnt" op="gte" val="1">
        <dgm:layoutNode name="triangle1" styleLbl="node1">
          <dgm:varLst>
            <dgm:bulletEnabled val="1"/>
          </dgm:varLst>
          <dgm:alg type="tx">
            <dgm:param type="txAnchorVertCh" val="mid"/>
          </dgm:alg>
          <dgm:shape xmlns:r="http://schemas.openxmlformats.org/officeDocument/2006/relationships" type="triangle"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8"/>
    </dgm:choose>
    <dgm:choose name="Name9">
      <dgm:if name="Name10" axis="ch" ptType="node" func="cnt" op="gte" val="2">
        <dgm:layoutNode name="triangle2" styleLbl="node1">
          <dgm:varLst>
            <dgm:bulletEnabled val="1"/>
          </dgm:varLst>
          <dgm:alg type="tx">
            <dgm:param type="txAnchorVertCh" val="mid"/>
          </dgm:alg>
          <dgm:shape xmlns:r="http://schemas.openxmlformats.org/officeDocument/2006/relationships" type="triangle" r:blip="">
            <dgm:adjLst/>
          </dgm:shape>
          <dgm:choose name="Name11">
            <dgm:if name="Name12" func="var" arg="dir" op="equ" val="norm">
              <dgm:presOf axis="ch desOrSelf" ptType="node node" st="2 1" cnt="1 0"/>
            </dgm:if>
            <dgm:else name="Name13">
              <dgm:presOf axis="ch desOrSelf" ptType="node node" st="4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3" styleLbl="node1">
          <dgm:varLst>
            <dgm:bulletEnabled val="1"/>
          </dgm:varLst>
          <dgm:alg type="tx">
            <dgm:param type="txAnchorVertCh" val="mid"/>
          </dgm:alg>
          <dgm:shape xmlns:r="http://schemas.openxmlformats.org/officeDocument/2006/relationships" rot="180" type="triangle" r:blip="">
            <dgm:adjLst/>
          </dgm:shape>
          <dgm:presOf axis="ch desOrSelf"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4" styleLbl="node1">
          <dgm:varLst>
            <dgm:bulletEnabled val="1"/>
          </dgm:varLst>
          <dgm:alg type="tx">
            <dgm:param type="txAnchorVertCh" val="mid"/>
          </dgm:alg>
          <dgm:shape xmlns:r="http://schemas.openxmlformats.org/officeDocument/2006/relationships" type="triangle" r:blip="">
            <dgm:adjLst/>
          </dgm:shape>
          <dgm:choose name="Name14">
            <dgm:if name="Name15" func="var" arg="dir" op="equ" val="norm">
              <dgm:presOf axis="ch desOrSelf" ptType="node node" st="4 1" cnt="1 0"/>
            </dgm:if>
            <dgm:else name="Name16">
              <dgm:presOf axis="ch desOrSelf" ptType="node node" st="2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7"/>
    </dgm:choose>
    <dgm:choose name="Name18">
      <dgm:if name="Name19" axis="ch" ptType="node" func="cnt" op="gte" val="5">
        <dgm:layoutNode name="triangle5" styleLbl="node1">
          <dgm:varLst>
            <dgm:bulletEnabled val="1"/>
          </dgm:varLst>
          <dgm:alg type="tx">
            <dgm:param type="txAnchorVertCh" val="mid"/>
          </dgm:alg>
          <dgm:shape xmlns:r="http://schemas.openxmlformats.org/officeDocument/2006/relationships" type="triangle" r:blip="">
            <dgm:adjLst/>
          </dgm:shape>
          <dgm:choose name="Name20">
            <dgm:if name="Name21" func="var" arg="dir" op="equ" val="norm">
              <dgm:presOf axis="ch desOrSelf" ptType="node node" st="5 1" cnt="1 0"/>
            </dgm:if>
            <dgm:else name="Name22">
              <dgm:presOf axis="ch desOrSelf" ptType="node node" st="9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6" styleLbl="node1">
          <dgm:varLst>
            <dgm:bulletEnabled val="1"/>
          </dgm:varLst>
          <dgm:alg type="tx">
            <dgm:param type="txAnchorVertCh" val="mid"/>
          </dgm:alg>
          <dgm:shape xmlns:r="http://schemas.openxmlformats.org/officeDocument/2006/relationships" rot="180" type="triangle" r:blip="">
            <dgm:adjLst/>
          </dgm:shape>
          <dgm:choose name="Name23">
            <dgm:if name="Name24" func="var" arg="dir" op="equ" val="norm">
              <dgm:presOf axis="ch desOrSelf" ptType="node node" st="6 1" cnt="1 0"/>
            </dgm:if>
            <dgm:else name="Name25">
              <dgm:presOf axis="ch desOrSelf" ptType="node node" st="8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7" styleLbl="node1">
          <dgm:varLst>
            <dgm:bulletEnabled val="1"/>
          </dgm:varLst>
          <dgm:alg type="tx">
            <dgm:param type="txAnchorVertCh" val="mid"/>
          </dgm:alg>
          <dgm:shape xmlns:r="http://schemas.openxmlformats.org/officeDocument/2006/relationships" type="triangle" r:blip="">
            <dgm:adjLst/>
          </dgm:shape>
          <dgm:presOf axis="ch desOrSelf" ptType="node node" st="7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8" styleLbl="node1">
          <dgm:varLst>
            <dgm:bulletEnabled val="1"/>
          </dgm:varLst>
          <dgm:alg type="tx">
            <dgm:param type="txAnchorVertCh" val="mid"/>
          </dgm:alg>
          <dgm:shape xmlns:r="http://schemas.openxmlformats.org/officeDocument/2006/relationships" rot="180" type="triangle" r:blip="">
            <dgm:adjLst/>
          </dgm:shape>
          <dgm:choose name="Name26">
            <dgm:if name="Name27" func="var" arg="dir" op="equ" val="norm">
              <dgm:presOf axis="ch desOrSelf" ptType="node node" st="8 1" cnt="1 0"/>
            </dgm:if>
            <dgm:else name="Name28">
              <dgm:presOf axis="ch desOrSelf" ptType="node node" st="6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9" styleLbl="node1">
          <dgm:varLst>
            <dgm:bulletEnabled val="1"/>
          </dgm:varLst>
          <dgm:alg type="tx">
            <dgm:param type="txAnchorVertCh" val="mid"/>
          </dgm:alg>
          <dgm:shape xmlns:r="http://schemas.openxmlformats.org/officeDocument/2006/relationships" type="triangle" r:blip="">
            <dgm:adjLst/>
          </dgm:shape>
          <dgm:choose name="Name29">
            <dgm:if name="Name30" func="var" arg="dir" op="equ" val="norm">
              <dgm:presOf axis="ch desOrSelf" ptType="node node" st="9 1" cnt="1 0"/>
            </dgm:if>
            <dgm:else name="Name31">
              <dgm:presOf axis="ch desOrSelf" ptType="node node" st="5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2"/>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fa-IR"/>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CF636F48-6E6D-4963-BB5B-29B25510717E}" type="datetimeFigureOut">
              <a:rPr lang="fa-IR" smtClean="0"/>
              <a:pPr/>
              <a:t>1436/03/28</a:t>
            </a:fld>
            <a:endParaRPr lang="fa-I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fa-I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fa-IR"/>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53DA340D-6C16-40D2-815E-CAD08A2085FC}" type="slidenum">
              <a:rPr lang="fa-IR" smtClean="0"/>
              <a:pPr/>
              <a:t>‹#›</a:t>
            </a:fld>
            <a:endParaRPr lang="fa-IR"/>
          </a:p>
        </p:txBody>
      </p:sp>
    </p:spTree>
    <p:extLst>
      <p:ext uri="{BB962C8B-B14F-4D97-AF65-F5344CB8AC3E}">
        <p14:creationId xmlns:p14="http://schemas.microsoft.com/office/powerpoint/2010/main" val="3889922243"/>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r" defTabSz="914400" rtl="1" eaLnBrk="1" fontAlgn="auto" latinLnBrk="0" hangingPunct="1">
              <a:lnSpc>
                <a:spcPct val="100000"/>
              </a:lnSpc>
              <a:spcBef>
                <a:spcPts val="0"/>
              </a:spcBef>
              <a:spcAft>
                <a:spcPts val="0"/>
              </a:spcAft>
              <a:buClrTx/>
              <a:buSzTx/>
              <a:buFontTx/>
              <a:buNone/>
              <a:tabLst/>
              <a:defRPr/>
            </a:pPr>
            <a:r>
              <a:rPr lang="fa-IR" dirty="0" smtClean="0"/>
              <a:t>لومکس: </a:t>
            </a:r>
            <a:r>
              <a:rPr lang="fa-IR" sz="1200" b="1" kern="1200" dirty="0" smtClean="0">
                <a:solidFill>
                  <a:schemeClr val="tx1"/>
                </a:solidFill>
                <a:latin typeface="+mn-lt"/>
                <a:ea typeface="+mn-ea"/>
                <a:cs typeface="+mn-cs"/>
              </a:rPr>
              <a:t>وي براي شناخت موسيقي 37 ويژگي عمده از قبيل اکسانت، وسعت، تمپو، نت پاياني، شماره جملات، فرم، ريتم، تونال، ساختار کلامي و سازي، روابط دروني سازها در ارکستر، آواز و جز آن را عامل تفکيک عناصر موسيقي در فرهنگ معرفي مي‌کند. اين ويژگي‌ها بعضي منفرد و بعضي چند وجهي هستند. از عناصر چند وجهي، رجيستر، فاصله پايين‌ترين نت و بالاترين نت و جز آن را مطرح مي‌کند</a:t>
            </a:r>
          </a:p>
          <a:p>
            <a:endParaRPr lang="fa-IR" dirty="0"/>
          </a:p>
        </p:txBody>
      </p:sp>
      <p:sp>
        <p:nvSpPr>
          <p:cNvPr id="4" name="Slide Number Placeholder 3"/>
          <p:cNvSpPr>
            <a:spLocks noGrp="1"/>
          </p:cNvSpPr>
          <p:nvPr>
            <p:ph type="sldNum" sz="quarter" idx="10"/>
          </p:nvPr>
        </p:nvSpPr>
        <p:spPr/>
        <p:txBody>
          <a:bodyPr/>
          <a:lstStyle/>
          <a:p>
            <a:fld id="{53DA340D-6C16-40D2-815E-CAD08A2085FC}" type="slidenum">
              <a:rPr lang="fa-IR" smtClean="0"/>
              <a:pPr/>
              <a:t>7</a:t>
            </a:fld>
            <a:endParaRPr lang="fa-IR"/>
          </a:p>
        </p:txBody>
      </p:sp>
    </p:spTree>
    <p:extLst>
      <p:ext uri="{BB962C8B-B14F-4D97-AF65-F5344CB8AC3E}">
        <p14:creationId xmlns:p14="http://schemas.microsoft.com/office/powerpoint/2010/main" val="28490696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fa-IR" dirty="0" smtClean="0"/>
              <a:t>تاکيد</a:t>
            </a:r>
            <a:r>
              <a:rPr lang="fa-IR" baseline="0" dirty="0" smtClean="0"/>
              <a:t> بر گسست هاي تاريخي برخورد موزيکولوژيستي انديشه فلسفي</a:t>
            </a:r>
          </a:p>
          <a:p>
            <a:r>
              <a:rPr lang="fa-IR" baseline="0" dirty="0" smtClean="0"/>
              <a:t>تاکيد بر روي تعريف ستاري از اسطوره نزد لوي استروس</a:t>
            </a:r>
          </a:p>
          <a:p>
            <a:r>
              <a:rPr lang="fa-IR" baseline="0" dirty="0" smtClean="0"/>
              <a:t>پيش فرض هاي سوبژکتيو  براي موسيقي که صرفاً کاملا اشتباه نيست</a:t>
            </a:r>
            <a:endParaRPr lang="fa-IR" dirty="0"/>
          </a:p>
        </p:txBody>
      </p:sp>
      <p:sp>
        <p:nvSpPr>
          <p:cNvPr id="4" name="Slide Number Placeholder 3"/>
          <p:cNvSpPr>
            <a:spLocks noGrp="1"/>
          </p:cNvSpPr>
          <p:nvPr>
            <p:ph type="sldNum" sz="quarter" idx="10"/>
          </p:nvPr>
        </p:nvSpPr>
        <p:spPr/>
        <p:txBody>
          <a:bodyPr/>
          <a:lstStyle/>
          <a:p>
            <a:fld id="{53DA340D-6C16-40D2-815E-CAD08A2085FC}" type="slidenum">
              <a:rPr lang="fa-IR" smtClean="0"/>
              <a:pPr/>
              <a:t>8</a:t>
            </a:fld>
            <a:endParaRPr lang="fa-IR"/>
          </a:p>
        </p:txBody>
      </p:sp>
    </p:spTree>
    <p:extLst>
      <p:ext uri="{BB962C8B-B14F-4D97-AF65-F5344CB8AC3E}">
        <p14:creationId xmlns:p14="http://schemas.microsoft.com/office/powerpoint/2010/main" val="28490696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rtl="1"/>
            <a:r>
              <a:rPr lang="fa-IR" sz="1200" b="1" kern="1200" dirty="0" smtClean="0">
                <a:solidFill>
                  <a:schemeClr val="tx1"/>
                </a:solidFill>
                <a:latin typeface="+mn-lt"/>
                <a:ea typeface="+mn-ea"/>
                <a:cs typeface="+mn-cs"/>
              </a:rPr>
              <a:t>«ما در دایره بعضی از نظریه‌ها مانند نظریه اسطوره‌شناسی عامیانه گیرافتاده‌ایم که می‌گوید موسیقی «زبانی عامیانه» است. موسیقی همانند زبان در برگیرنده عناصری از گویش است که باید از دو سوی شنونده و گوینده قابل تفهیم باشد.(1942)»(به نقل از حجاریان، 1386: 210)</a:t>
            </a:r>
          </a:p>
          <a:p>
            <a:pPr rtl="1"/>
            <a:r>
              <a:rPr lang="fa-IR" sz="1200" b="1" kern="1200" dirty="0" smtClean="0">
                <a:solidFill>
                  <a:schemeClr val="tx1"/>
                </a:solidFill>
                <a:latin typeface="+mn-lt"/>
                <a:ea typeface="+mn-ea"/>
                <a:cs typeface="+mn-cs"/>
              </a:rPr>
              <a:t>(ارجاع به انسان شناسی و فرهنگ/چهره های اتنوموزیکولوژی، جرج هرزاگ/حامد جلیلوند)</a:t>
            </a:r>
          </a:p>
          <a:p>
            <a:endParaRPr lang="fa-IR" dirty="0"/>
          </a:p>
        </p:txBody>
      </p:sp>
      <p:sp>
        <p:nvSpPr>
          <p:cNvPr id="4" name="Slide Number Placeholder 3"/>
          <p:cNvSpPr>
            <a:spLocks noGrp="1"/>
          </p:cNvSpPr>
          <p:nvPr>
            <p:ph type="sldNum" sz="quarter" idx="10"/>
          </p:nvPr>
        </p:nvSpPr>
        <p:spPr/>
        <p:txBody>
          <a:bodyPr/>
          <a:lstStyle/>
          <a:p>
            <a:fld id="{53DA340D-6C16-40D2-815E-CAD08A2085FC}" type="slidenum">
              <a:rPr lang="fa-IR" smtClean="0"/>
              <a:pPr/>
              <a:t>9</a:t>
            </a:fld>
            <a:endParaRPr lang="fa-IR"/>
          </a:p>
        </p:txBody>
      </p:sp>
    </p:spTree>
    <p:extLst>
      <p:ext uri="{BB962C8B-B14F-4D97-AF65-F5344CB8AC3E}">
        <p14:creationId xmlns:p14="http://schemas.microsoft.com/office/powerpoint/2010/main" val="7032818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fa-IR" dirty="0" smtClean="0"/>
              <a:t>تاکيد</a:t>
            </a:r>
            <a:r>
              <a:rPr lang="fa-IR" baseline="0" dirty="0" smtClean="0"/>
              <a:t> بر گسست هاي تاريخي برخورد موزيکولوژيستي انديشه فلسفي</a:t>
            </a:r>
          </a:p>
          <a:p>
            <a:r>
              <a:rPr lang="fa-IR" baseline="0" dirty="0" smtClean="0"/>
              <a:t>تاکيد بر روي تعريف ستاري از اسطوره نزد لوي استروس</a:t>
            </a:r>
          </a:p>
          <a:p>
            <a:r>
              <a:rPr lang="fa-IR" baseline="0" dirty="0" smtClean="0"/>
              <a:t>پيش فرض هاي سوبژکتيو  براي موسيقي که صرفاً کاملا اشتباه نيست</a:t>
            </a:r>
            <a:endParaRPr lang="fa-IR" dirty="0"/>
          </a:p>
        </p:txBody>
      </p:sp>
      <p:sp>
        <p:nvSpPr>
          <p:cNvPr id="4" name="Slide Number Placeholder 3"/>
          <p:cNvSpPr>
            <a:spLocks noGrp="1"/>
          </p:cNvSpPr>
          <p:nvPr>
            <p:ph type="sldNum" sz="quarter" idx="10"/>
          </p:nvPr>
        </p:nvSpPr>
        <p:spPr/>
        <p:txBody>
          <a:bodyPr/>
          <a:lstStyle/>
          <a:p>
            <a:fld id="{53DA340D-6C16-40D2-815E-CAD08A2085FC}" type="slidenum">
              <a:rPr lang="fa-IR" smtClean="0"/>
              <a:pPr/>
              <a:t>11</a:t>
            </a:fld>
            <a:endParaRPr lang="fa-IR"/>
          </a:p>
        </p:txBody>
      </p:sp>
    </p:spTree>
    <p:extLst>
      <p:ext uri="{BB962C8B-B14F-4D97-AF65-F5344CB8AC3E}">
        <p14:creationId xmlns:p14="http://schemas.microsoft.com/office/powerpoint/2010/main" val="27720596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fa-IR" baseline="0" dirty="0" smtClean="0"/>
              <a:t>مازاد: انرژي / ارتعاش</a:t>
            </a:r>
            <a:endParaRPr lang="fa-IR" dirty="0"/>
          </a:p>
        </p:txBody>
      </p:sp>
      <p:sp>
        <p:nvSpPr>
          <p:cNvPr id="4" name="Slide Number Placeholder 3"/>
          <p:cNvSpPr>
            <a:spLocks noGrp="1"/>
          </p:cNvSpPr>
          <p:nvPr>
            <p:ph type="sldNum" sz="quarter" idx="10"/>
          </p:nvPr>
        </p:nvSpPr>
        <p:spPr/>
        <p:txBody>
          <a:bodyPr/>
          <a:lstStyle/>
          <a:p>
            <a:fld id="{53DA340D-6C16-40D2-815E-CAD08A2085FC}" type="slidenum">
              <a:rPr lang="fa-IR" smtClean="0"/>
              <a:pPr/>
              <a:t>12</a:t>
            </a:fld>
            <a:endParaRPr lang="fa-IR"/>
          </a:p>
        </p:txBody>
      </p:sp>
    </p:spTree>
    <p:extLst>
      <p:ext uri="{BB962C8B-B14F-4D97-AF65-F5344CB8AC3E}">
        <p14:creationId xmlns:p14="http://schemas.microsoft.com/office/powerpoint/2010/main" val="34964256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fa-IR" dirty="0" smtClean="0"/>
              <a:t>پرندگان</a:t>
            </a:r>
            <a:r>
              <a:rPr lang="fa-IR" baseline="0" dirty="0" smtClean="0"/>
              <a:t> حامل روح اجدادشان هستند و غم و ناراحتي تجسم يافته در آواز آنها شنوندگان را وادار به گريه مي کند. بنابراين آنها آوازهاي آييني گريه دار يا زمزمه گونه روح ها را فراخوان مي کنند.</a:t>
            </a:r>
          </a:p>
          <a:p>
            <a:r>
              <a:rPr lang="en-US" sz="1200" b="0" i="0" kern="1200" dirty="0" smtClean="0">
                <a:solidFill>
                  <a:schemeClr val="tx1"/>
                </a:solidFill>
                <a:latin typeface="+mn-lt"/>
                <a:ea typeface="+mn-ea"/>
                <a:cs typeface="+mn-cs"/>
              </a:rPr>
              <a:t> "echo" means that upward sounds like outward.</a:t>
            </a:r>
            <a:endParaRPr lang="fa-IR" sz="1200" b="0" i="0" kern="1200" dirty="0" smtClean="0">
              <a:solidFill>
                <a:schemeClr val="tx1"/>
              </a:solidFill>
              <a:latin typeface="+mn-lt"/>
              <a:ea typeface="+mn-ea"/>
              <a:cs typeface="+mn-cs"/>
            </a:endParaRPr>
          </a:p>
          <a:p>
            <a:r>
              <a:rPr lang="en-US" sz="1200" b="0" i="0" kern="1200" baseline="0" dirty="0" smtClean="0">
                <a:solidFill>
                  <a:schemeClr val="tx1"/>
                </a:solidFill>
                <a:latin typeface="+mn-lt"/>
                <a:ea typeface="+mn-ea"/>
                <a:cs typeface="+mn-cs"/>
              </a:rPr>
              <a:t>Sound is memory</a:t>
            </a:r>
            <a:endParaRPr lang="fa-IR" baseline="0" dirty="0" smtClean="0"/>
          </a:p>
          <a:p>
            <a:pPr marL="0" marR="0" indent="0" algn="r" defTabSz="914400" rtl="1" eaLnBrk="1" fontAlgn="auto" latinLnBrk="0" hangingPunct="1">
              <a:lnSpc>
                <a:spcPct val="100000"/>
              </a:lnSpc>
              <a:spcBef>
                <a:spcPts val="0"/>
              </a:spcBef>
              <a:spcAft>
                <a:spcPts val="0"/>
              </a:spcAft>
              <a:buClrTx/>
              <a:buSzTx/>
              <a:buFontTx/>
              <a:buNone/>
              <a:tabLst/>
              <a:defRPr/>
            </a:pPr>
            <a:r>
              <a:rPr lang="fa-IR" sz="1200" dirty="0" smtClean="0"/>
              <a:t>و يادآوري کردن آنچه فراموش شده است و آشکارکردن بينشي که پنهان شده است</a:t>
            </a:r>
          </a:p>
          <a:p>
            <a:endParaRPr lang="fa-IR" dirty="0"/>
          </a:p>
        </p:txBody>
      </p:sp>
      <p:sp>
        <p:nvSpPr>
          <p:cNvPr id="4" name="Slide Number Placeholder 3"/>
          <p:cNvSpPr>
            <a:spLocks noGrp="1"/>
          </p:cNvSpPr>
          <p:nvPr>
            <p:ph type="sldNum" sz="quarter" idx="10"/>
          </p:nvPr>
        </p:nvSpPr>
        <p:spPr/>
        <p:txBody>
          <a:bodyPr/>
          <a:lstStyle/>
          <a:p>
            <a:fld id="{53DA340D-6C16-40D2-815E-CAD08A2085FC}" type="slidenum">
              <a:rPr lang="fa-IR" smtClean="0"/>
              <a:pPr/>
              <a:t>13</a:t>
            </a:fld>
            <a:endParaRPr lang="fa-IR"/>
          </a:p>
        </p:txBody>
      </p:sp>
    </p:spTree>
    <p:extLst>
      <p:ext uri="{BB962C8B-B14F-4D97-AF65-F5344CB8AC3E}">
        <p14:creationId xmlns:p14="http://schemas.microsoft.com/office/powerpoint/2010/main" val="15799434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fa-IR" baseline="0" dirty="0" smtClean="0"/>
              <a:t>مازاد: انرژي / ارتعاش</a:t>
            </a:r>
            <a:endParaRPr lang="fa-IR" dirty="0"/>
          </a:p>
        </p:txBody>
      </p:sp>
      <p:sp>
        <p:nvSpPr>
          <p:cNvPr id="4" name="Slide Number Placeholder 3"/>
          <p:cNvSpPr>
            <a:spLocks noGrp="1"/>
          </p:cNvSpPr>
          <p:nvPr>
            <p:ph type="sldNum" sz="quarter" idx="10"/>
          </p:nvPr>
        </p:nvSpPr>
        <p:spPr/>
        <p:txBody>
          <a:bodyPr/>
          <a:lstStyle/>
          <a:p>
            <a:fld id="{53DA340D-6C16-40D2-815E-CAD08A2085FC}" type="slidenum">
              <a:rPr lang="fa-IR" smtClean="0"/>
              <a:pPr/>
              <a:t>14</a:t>
            </a:fld>
            <a:endParaRPr lang="fa-IR"/>
          </a:p>
        </p:txBody>
      </p:sp>
    </p:spTree>
    <p:extLst>
      <p:ext uri="{BB962C8B-B14F-4D97-AF65-F5344CB8AC3E}">
        <p14:creationId xmlns:p14="http://schemas.microsoft.com/office/powerpoint/2010/main" val="155715642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fa-IR" sz="1200" dirty="0" smtClean="0">
                <a:solidFill>
                  <a:srgbClr val="C00000"/>
                </a:solidFill>
                <a:cs typeface="Zar" pitchFamily="2" charset="-78"/>
              </a:rPr>
              <a:t>هدف بازسازی آنها به مثابه اضافه کردن مازادی  معنا بخش به  فرهنگ شنيداری مخاطب موسيقی  يا مناسک جمعی </a:t>
            </a:r>
            <a:endParaRPr lang="fa-IR" dirty="0"/>
          </a:p>
        </p:txBody>
      </p:sp>
      <p:sp>
        <p:nvSpPr>
          <p:cNvPr id="4" name="Slide Number Placeholder 3"/>
          <p:cNvSpPr>
            <a:spLocks noGrp="1"/>
          </p:cNvSpPr>
          <p:nvPr>
            <p:ph type="sldNum" sz="quarter" idx="10"/>
          </p:nvPr>
        </p:nvSpPr>
        <p:spPr/>
        <p:txBody>
          <a:bodyPr/>
          <a:lstStyle/>
          <a:p>
            <a:fld id="{53DA340D-6C16-40D2-815E-CAD08A2085FC}" type="slidenum">
              <a:rPr lang="fa-IR" smtClean="0"/>
              <a:pPr/>
              <a:t>22</a:t>
            </a:fld>
            <a:endParaRPr lang="fa-IR"/>
          </a:p>
        </p:txBody>
      </p:sp>
    </p:spTree>
    <p:extLst>
      <p:ext uri="{BB962C8B-B14F-4D97-AF65-F5344CB8AC3E}">
        <p14:creationId xmlns:p14="http://schemas.microsoft.com/office/powerpoint/2010/main" val="138234839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dirty="0"/>
          </a:p>
        </p:txBody>
      </p:sp>
      <p:sp>
        <p:nvSpPr>
          <p:cNvPr id="4" name="Slide Number Placeholder 3"/>
          <p:cNvSpPr>
            <a:spLocks noGrp="1"/>
          </p:cNvSpPr>
          <p:nvPr>
            <p:ph type="sldNum" sz="quarter" idx="10"/>
          </p:nvPr>
        </p:nvSpPr>
        <p:spPr/>
        <p:txBody>
          <a:bodyPr/>
          <a:lstStyle/>
          <a:p>
            <a:fld id="{53DA340D-6C16-40D2-815E-CAD08A2085FC}" type="slidenum">
              <a:rPr lang="fa-IR" smtClean="0"/>
              <a:pPr/>
              <a:t>27</a:t>
            </a:fld>
            <a:endParaRPr lang="fa-IR"/>
          </a:p>
        </p:txBody>
      </p:sp>
    </p:spTree>
    <p:extLst>
      <p:ext uri="{BB962C8B-B14F-4D97-AF65-F5344CB8AC3E}">
        <p14:creationId xmlns:p14="http://schemas.microsoft.com/office/powerpoint/2010/main" val="22044121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1D8BD707-D9CF-40AE-B4C6-C98DA3205C09}" type="datetimeFigureOut">
              <a:rPr lang="en-US" smtClean="0"/>
              <a:pPr/>
              <a:t>1/18/2015</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1D8BD707-D9CF-40AE-B4C6-C98DA3205C09}" type="datetimeFigureOut">
              <a:rPr lang="en-US" smtClean="0"/>
              <a:pPr/>
              <a:t>1/18/2015</a:t>
            </a:fld>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B6F15528-21DE-4FAA-801E-634DDDAF4B2B}" type="slidenum">
              <a:rPr lang="en-US" smtClean="0"/>
              <a:pPr/>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1D8BD707-D9CF-40AE-B4C6-C98DA3205C09}" type="datetimeFigureOut">
              <a:rPr lang="en-US" smtClean="0"/>
              <a:pPr/>
              <a:t>1/18/2015</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B6F15528-21DE-4FAA-801E-634DDDAF4B2B}" type="slidenum">
              <a:rPr lang="en-US" smtClean="0"/>
              <a:pPr/>
              <a:t>‹#›</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1D8BD707-D9CF-40AE-B4C6-C98DA3205C09}" type="datetimeFigureOut">
              <a:rPr lang="en-US" smtClean="0"/>
              <a:pPr/>
              <a:t>1/18/2015</a:t>
            </a:fld>
            <a:endParaRPr lang="en-US"/>
          </a:p>
        </p:txBody>
      </p:sp>
      <p:sp>
        <p:nvSpPr>
          <p:cNvPr id="10" name="Slide Number Placeholder 9"/>
          <p:cNvSpPr>
            <a:spLocks noGrp="1"/>
          </p:cNvSpPr>
          <p:nvPr>
            <p:ph type="sldNum" sz="quarter" idx="16"/>
          </p:nvPr>
        </p:nvSpPr>
        <p:spPr/>
        <p:txBody>
          <a:bodyPr rtlCol="0"/>
          <a:lstStyle/>
          <a:p>
            <a:fld id="{B6F15528-21DE-4FAA-801E-634DDDAF4B2B}" type="slidenum">
              <a:rPr lang="en-US" smtClean="0"/>
              <a:pPr/>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1D8BD707-D9CF-40AE-B4C6-C98DA3205C09}" type="datetimeFigureOut">
              <a:rPr lang="en-US" smtClean="0"/>
              <a:pPr/>
              <a:t>1/18/2015</a:t>
            </a:fld>
            <a:endParaRPr lang="en-US"/>
          </a:p>
        </p:txBody>
      </p:sp>
      <p:sp>
        <p:nvSpPr>
          <p:cNvPr id="12" name="Slide Number Placeholder 11"/>
          <p:cNvSpPr>
            <a:spLocks noGrp="1"/>
          </p:cNvSpPr>
          <p:nvPr>
            <p:ph type="sldNum" sz="quarter" idx="16"/>
          </p:nvPr>
        </p:nvSpPr>
        <p:spPr/>
        <p:txBody>
          <a:bodyPr rtlCol="0"/>
          <a:lstStyle/>
          <a:p>
            <a:fld id="{B6F15528-21DE-4FAA-801E-634DDDAF4B2B}" type="slidenum">
              <a:rPr lang="en-US" smtClean="0"/>
              <a:pPr/>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1/18/2015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1/18/2015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1/18/2015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B6F15528-21DE-4FAA-801E-634DDDAF4B2B}" type="slidenum">
              <a:rPr lang="en-US" smtClean="0"/>
              <a:pPr/>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1D8BD707-D9CF-40AE-B4C6-C98DA3205C09}" type="datetimeFigureOut">
              <a:rPr lang="en-US" smtClean="0"/>
              <a:pPr/>
              <a:t>1/18/2015</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B6F15528-21DE-4FAA-801E-634DDDAF4B2B}" type="slidenum">
              <a:rPr lang="en-US" smtClean="0"/>
              <a:pPr/>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1D8BD707-D9CF-40AE-B4C6-C98DA3205C09}" type="datetimeFigureOut">
              <a:rPr lang="en-US" smtClean="0"/>
              <a:pPr/>
              <a:t>1/18/2015</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1" eaLnBrk="1" latinLnBrk="0" hangingPunct="1">
        <a:spcBef>
          <a:spcPct val="0"/>
        </a:spcBef>
        <a:buNone/>
        <a:defRPr kumimoji="0" sz="4400" kern="1200">
          <a:solidFill>
            <a:schemeClr val="tx2"/>
          </a:solidFill>
          <a:latin typeface="+mj-lt"/>
          <a:ea typeface="+mj-ea"/>
          <a:cs typeface="+mj-cs"/>
        </a:defRPr>
      </a:lvl1pPr>
    </p:titleStyle>
    <p:bodyStyle>
      <a:lvl1pPr marL="320040" indent="-320040" algn="r" rtl="1"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r" rtl="1"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r" rtl="1"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r" rtl="1"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r" rtl="1"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r" rtl="1"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r" rtl="1"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r" rtl="1"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r" rtl="1"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anthropology.ir/node/17472" TargetMode="External"/><Relationship Id="rId7" Type="http://schemas.openxmlformats.org/officeDocument/2006/relationships/hyperlink" Target="http://anthropology.ir/node/21944" TargetMode="External"/><Relationship Id="rId2" Type="http://schemas.openxmlformats.org/officeDocument/2006/relationships/hyperlink" Target="http://anthropology.ir/node/" TargetMode="External"/><Relationship Id="rId1" Type="http://schemas.openxmlformats.org/officeDocument/2006/relationships/slideLayout" Target="../slideLayouts/slideLayout2.xml"/><Relationship Id="rId6" Type="http://schemas.openxmlformats.org/officeDocument/2006/relationships/hyperlink" Target="http://anthropology.ir/node/22067" TargetMode="External"/><Relationship Id="rId5" Type="http://schemas.openxmlformats.org/officeDocument/2006/relationships/hyperlink" Target="http://anthropology.ir/node/18674" TargetMode="External"/><Relationship Id="rId4" Type="http://schemas.openxmlformats.org/officeDocument/2006/relationships/hyperlink" Target="http://anthropology.ir/node/18163" TargetMode="External"/></Relationships>
</file>

<file path=ppt/slides/_rels/slide25.xml.rels><?xml version="1.0" encoding="UTF-8" standalone="yes"?>
<Relationships xmlns="http://schemas.openxmlformats.org/package/2006/relationships"><Relationship Id="rId8" Type="http://schemas.openxmlformats.org/officeDocument/2006/relationships/hyperlink" Target="http://anthropology.ir/node/20360" TargetMode="External"/><Relationship Id="rId3" Type="http://schemas.openxmlformats.org/officeDocument/2006/relationships/hyperlink" Target="http://anthropology.ir/node/21944" TargetMode="External"/><Relationship Id="rId7" Type="http://schemas.openxmlformats.org/officeDocument/2006/relationships/hyperlink" Target="http://anthropology.ir/node/11970" TargetMode="External"/><Relationship Id="rId2" Type="http://schemas.openxmlformats.org/officeDocument/2006/relationships/hyperlink" Target="http://anthropology.ir/node/18163" TargetMode="External"/><Relationship Id="rId1" Type="http://schemas.openxmlformats.org/officeDocument/2006/relationships/slideLayout" Target="../slideLayouts/slideLayout2.xml"/><Relationship Id="rId6" Type="http://schemas.openxmlformats.org/officeDocument/2006/relationships/hyperlink" Target="http://anthropology.ir/node/17907" TargetMode="External"/><Relationship Id="rId5" Type="http://schemas.openxmlformats.org/officeDocument/2006/relationships/hyperlink" Target="http://anthropology.ir/node/22430" TargetMode="External"/><Relationship Id="rId4" Type="http://schemas.openxmlformats.org/officeDocument/2006/relationships/hyperlink" Target="http://anthropology.ir/node/" TargetMode="External"/><Relationship Id="rId9" Type="http://schemas.openxmlformats.org/officeDocument/2006/relationships/hyperlink" Target="http://www.anthropology.ir/node/8987" TargetMode="External"/></Relationships>
</file>

<file path=ppt/slides/_rels/slide26.xml.rels><?xml version="1.0" encoding="UTF-8" standalone="yes"?>
<Relationships xmlns="http://schemas.openxmlformats.org/package/2006/relationships"><Relationship Id="rId3" Type="http://schemas.openxmlformats.org/officeDocument/2006/relationships/hyperlink" Target="http://www.anthropology.ir/node/23965" TargetMode="External"/><Relationship Id="rId7" Type="http://schemas.openxmlformats.org/officeDocument/2006/relationships/hyperlink" Target="http://www.anthropology.ir/node/8987" TargetMode="External"/><Relationship Id="rId2" Type="http://schemas.openxmlformats.org/officeDocument/2006/relationships/hyperlink" Target="http://anthropology.ir/node/455" TargetMode="External"/><Relationship Id="rId1" Type="http://schemas.openxmlformats.org/officeDocument/2006/relationships/slideLayout" Target="../slideLayouts/slideLayout2.xml"/><Relationship Id="rId6" Type="http://schemas.openxmlformats.org/officeDocument/2006/relationships/hyperlink" Target="http://www.anthropology.ir/node/24046" TargetMode="External"/><Relationship Id="rId5" Type="http://schemas.openxmlformats.org/officeDocument/2006/relationships/hyperlink" Target="http://www.anthropology.ir/node/23845" TargetMode="External"/><Relationship Id="rId4" Type="http://schemas.openxmlformats.org/officeDocument/2006/relationships/hyperlink" Target="http://anthropology.ir/node/11970" TargetMode="External"/></Relationships>
</file>

<file path=ppt/slides/_rels/slide27.xml.rels><?xml version="1.0" encoding="UTF-8" standalone="yes"?>
<Relationships xmlns="http://schemas.openxmlformats.org/package/2006/relationships"><Relationship Id="rId3" Type="http://schemas.openxmlformats.org/officeDocument/2006/relationships/hyperlink" Target="http://anthropology.ir/node/"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hyperlink" Target="http://anthropology.ir/node/10911" TargetMode="External"/><Relationship Id="rId5" Type="http://schemas.openxmlformats.org/officeDocument/2006/relationships/hyperlink" Target="http://anthropology.ir/node/455" TargetMode="External"/><Relationship Id="rId4" Type="http://schemas.openxmlformats.org/officeDocument/2006/relationships/hyperlink" Target="http://anthropology.ir/node/11970" TargetMode="External"/></Relationships>
</file>

<file path=ppt/slides/_rels/slide28.xml.rels><?xml version="1.0" encoding="UTF-8" standalone="yes"?>
<Relationships xmlns="http://schemas.openxmlformats.org/package/2006/relationships"><Relationship Id="rId3" Type="http://schemas.openxmlformats.org/officeDocument/2006/relationships/hyperlink" Target="http://anthropology.ir/node/11970" TargetMode="External"/><Relationship Id="rId2" Type="http://schemas.openxmlformats.org/officeDocument/2006/relationships/hyperlink" Target="http://anthropology.ir/node/" TargetMode="External"/><Relationship Id="rId1" Type="http://schemas.openxmlformats.org/officeDocument/2006/relationships/slideLayout" Target="../slideLayouts/slideLayout2.xml"/><Relationship Id="rId6" Type="http://schemas.openxmlformats.org/officeDocument/2006/relationships/hyperlink" Target="http://www.acousticecology.org/writings/echomuseecology.html" TargetMode="External"/><Relationship Id="rId5" Type="http://schemas.openxmlformats.org/officeDocument/2006/relationships/hyperlink" Target="http://anthropology.ir/node/18803" TargetMode="External"/><Relationship Id="rId4" Type="http://schemas.openxmlformats.org/officeDocument/2006/relationships/hyperlink" Target="http://anthropology.ir/node/21676"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diagramData" Target="../diagrams/data2.xml"/><Relationship Id="rId13" Type="http://schemas.openxmlformats.org/officeDocument/2006/relationships/diagramData" Target="../diagrams/data3.xml"/><Relationship Id="rId3" Type="http://schemas.openxmlformats.org/officeDocument/2006/relationships/diagramData" Target="../diagrams/data1.xml"/><Relationship Id="rId7" Type="http://schemas.microsoft.com/office/2007/relationships/diagramDrawing" Target="../diagrams/drawing1.xml"/><Relationship Id="rId12" Type="http://schemas.microsoft.com/office/2007/relationships/diagramDrawing" Target="../diagrams/drawing2.xml"/><Relationship Id="rId17" Type="http://schemas.microsoft.com/office/2007/relationships/diagramDrawing" Target="../diagrams/drawing3.xml"/><Relationship Id="rId2" Type="http://schemas.openxmlformats.org/officeDocument/2006/relationships/notesSlide" Target="../notesSlides/notesSlide1.xml"/><Relationship Id="rId16" Type="http://schemas.openxmlformats.org/officeDocument/2006/relationships/diagramColors" Target="../diagrams/colors3.xml"/><Relationship Id="rId1" Type="http://schemas.openxmlformats.org/officeDocument/2006/relationships/slideLayout" Target="../slideLayouts/slideLayout2.xml"/><Relationship Id="rId6" Type="http://schemas.openxmlformats.org/officeDocument/2006/relationships/diagramColors" Target="../diagrams/colors1.xml"/><Relationship Id="rId11" Type="http://schemas.openxmlformats.org/officeDocument/2006/relationships/diagramColors" Target="../diagrams/colors2.xml"/><Relationship Id="rId5" Type="http://schemas.openxmlformats.org/officeDocument/2006/relationships/diagramQuickStyle" Target="../diagrams/quickStyle1.xml"/><Relationship Id="rId15" Type="http://schemas.openxmlformats.org/officeDocument/2006/relationships/diagramQuickStyle" Target="../diagrams/quickStyle3.xml"/><Relationship Id="rId10" Type="http://schemas.openxmlformats.org/officeDocument/2006/relationships/diagramQuickStyle" Target="../diagrams/quickStyle2.xml"/><Relationship Id="rId4" Type="http://schemas.openxmlformats.org/officeDocument/2006/relationships/diagramLayout" Target="../diagrams/layout1.xml"/><Relationship Id="rId9" Type="http://schemas.openxmlformats.org/officeDocument/2006/relationships/diagramLayout" Target="../diagrams/layout2.xml"/><Relationship Id="rId14" Type="http://schemas.openxmlformats.org/officeDocument/2006/relationships/diagramLayout" Target="../diagrams/layout3.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66800" y="3505200"/>
            <a:ext cx="7086600" cy="1676400"/>
          </a:xfrm>
        </p:spPr>
        <p:txBody>
          <a:bodyPr>
            <a:normAutofit/>
          </a:bodyPr>
          <a:lstStyle/>
          <a:p>
            <a:pPr algn="ctr"/>
            <a:r>
              <a:rPr lang="fa-IR" dirty="0" smtClean="0">
                <a:solidFill>
                  <a:srgbClr val="C00000"/>
                </a:solidFill>
                <a:cs typeface="Zar" pitchFamily="2" charset="-78"/>
              </a:rPr>
              <a:t>نظريه </a:t>
            </a:r>
            <a:r>
              <a:rPr lang="fa-IR" dirty="0" smtClean="0">
                <a:solidFill>
                  <a:srgbClr val="C00000"/>
                </a:solidFill>
                <a:cs typeface="Zar" pitchFamily="2" charset="-78"/>
              </a:rPr>
              <a:t>های انسان شناسی </a:t>
            </a:r>
            <a:br>
              <a:rPr lang="fa-IR" dirty="0" smtClean="0">
                <a:solidFill>
                  <a:srgbClr val="C00000"/>
                </a:solidFill>
                <a:cs typeface="Zar" pitchFamily="2" charset="-78"/>
              </a:rPr>
            </a:br>
            <a:endParaRPr lang="fa-IR" dirty="0">
              <a:solidFill>
                <a:srgbClr val="C00000"/>
              </a:solidFill>
              <a:cs typeface="Zar" pitchFamily="2" charset="-78"/>
            </a:endParaRPr>
          </a:p>
        </p:txBody>
      </p:sp>
      <p:sp>
        <p:nvSpPr>
          <p:cNvPr id="3" name="Subtitle 2"/>
          <p:cNvSpPr>
            <a:spLocks noGrp="1"/>
          </p:cNvSpPr>
          <p:nvPr>
            <p:ph type="subTitle" idx="1"/>
          </p:nvPr>
        </p:nvSpPr>
        <p:spPr/>
        <p:txBody>
          <a:bodyPr>
            <a:normAutofit/>
          </a:bodyPr>
          <a:lstStyle/>
          <a:p>
            <a:pPr algn="ctr"/>
            <a:r>
              <a:rPr lang="fa-IR" sz="3600" dirty="0" smtClean="0">
                <a:solidFill>
                  <a:schemeClr val="bg1"/>
                </a:solidFill>
                <a:cs typeface="Zar" pitchFamily="2" charset="-78"/>
              </a:rPr>
              <a:t>مانی کلانی -  آذر 1393</a:t>
            </a:r>
            <a:endParaRPr lang="fa-IR" sz="3600" dirty="0">
              <a:solidFill>
                <a:schemeClr val="bg1"/>
              </a:solidFill>
              <a:cs typeface="Zar" pitchFamily="2" charset="-78"/>
            </a:endParaRPr>
          </a:p>
        </p:txBody>
      </p:sp>
      <p:sp>
        <p:nvSpPr>
          <p:cNvPr id="4" name="Rectangle 3"/>
          <p:cNvSpPr/>
          <p:nvPr/>
        </p:nvSpPr>
        <p:spPr>
          <a:xfrm>
            <a:off x="838200" y="2438400"/>
            <a:ext cx="7620000" cy="830997"/>
          </a:xfrm>
          <a:prstGeom prst="rect">
            <a:avLst/>
          </a:prstGeom>
        </p:spPr>
        <p:txBody>
          <a:bodyPr wrap="square">
            <a:spAutoFit/>
          </a:bodyPr>
          <a:lstStyle/>
          <a:p>
            <a:pPr algn="ctr"/>
            <a:r>
              <a:rPr lang="fa-IR" sz="4800" dirty="0" smtClean="0">
                <a:solidFill>
                  <a:srgbClr val="C00000"/>
                </a:solidFill>
                <a:cs typeface="Zar" pitchFamily="2" charset="-78"/>
              </a:rPr>
              <a:t>گزارشي از انسان شناسي صدا و موسيقي</a:t>
            </a:r>
            <a:endParaRPr lang="fa-IR" sz="4800" dirty="0">
              <a:solidFill>
                <a:srgbClr val="C00000"/>
              </a:solidFill>
            </a:endParaRPr>
          </a:p>
        </p:txBody>
      </p:sp>
      <p:pic>
        <p:nvPicPr>
          <p:cNvPr id="1026" name="Picture 2" descr="G:\My Documents\My Pictures\download.png"/>
          <p:cNvPicPr>
            <a:picLocks noChangeAspect="1" noChangeArrowheads="1"/>
          </p:cNvPicPr>
          <p:nvPr/>
        </p:nvPicPr>
        <p:blipFill>
          <a:blip r:embed="rId2" cstate="print"/>
          <a:srcRect/>
          <a:stretch>
            <a:fillRect/>
          </a:stretch>
        </p:blipFill>
        <p:spPr bwMode="auto">
          <a:xfrm>
            <a:off x="3733800" y="228600"/>
            <a:ext cx="1600200" cy="1600200"/>
          </a:xfrm>
          <a:prstGeom prst="rect">
            <a:avLst/>
          </a:prstGeom>
          <a:solidFill>
            <a:schemeClr val="bg2">
              <a:lumMod val="75000"/>
            </a:schemeClr>
          </a:solidFill>
          <a:ln>
            <a:solidFill>
              <a:schemeClr val="bg2">
                <a:lumMod val="40000"/>
                <a:lumOff val="60000"/>
              </a:schemeClr>
            </a:solidFill>
          </a:ln>
        </p:spPr>
      </p:pic>
      <p:sp>
        <p:nvSpPr>
          <p:cNvPr id="6" name="Rectangle 5"/>
          <p:cNvSpPr/>
          <p:nvPr/>
        </p:nvSpPr>
        <p:spPr>
          <a:xfrm>
            <a:off x="2362200" y="1905000"/>
            <a:ext cx="4419600" cy="523220"/>
          </a:xfrm>
          <a:prstGeom prst="rect">
            <a:avLst/>
          </a:prstGeom>
          <a:solidFill>
            <a:srgbClr val="00A7E2"/>
          </a:solidFill>
        </p:spPr>
        <p:txBody>
          <a:bodyPr wrap="square">
            <a:spAutoFit/>
          </a:bodyPr>
          <a:lstStyle/>
          <a:p>
            <a:pPr algn="ctr"/>
            <a:r>
              <a:rPr lang="fa-IR" sz="2800" dirty="0" smtClean="0">
                <a:cs typeface="Zar" pitchFamily="2" charset="-78"/>
              </a:rPr>
              <a:t>دانشکده علوم اجتماعی دانشگاه تهران</a:t>
            </a:r>
            <a:endParaRPr lang="fa-IR" sz="28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2">
            <a:lumMod val="75000"/>
          </a:schemeClr>
        </a:solidFill>
        <a:effectLst/>
      </p:bgPr>
    </p:bg>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04800" y="1600200"/>
            <a:ext cx="6629400" cy="5181600"/>
          </a:xfrm>
        </p:spPr>
        <p:txBody>
          <a:bodyPr>
            <a:normAutofit fontScale="92500" lnSpcReduction="20000"/>
          </a:bodyPr>
          <a:lstStyle/>
          <a:p>
            <a:pPr algn="just"/>
            <a:r>
              <a:rPr lang="fa-IR" sz="1800" dirty="0" smtClean="0">
                <a:solidFill>
                  <a:schemeClr val="dk1">
                    <a:hueOff val="0"/>
                    <a:satOff val="0"/>
                    <a:lumOff val="0"/>
                    <a:alphaOff val="0"/>
                  </a:schemeClr>
                </a:solidFill>
                <a:cs typeface="Zar" pitchFamily="2" charset="-78"/>
              </a:rPr>
              <a:t>نسبت خلسه و آيين با موسيقی؛ رويکرد نظری: تحليل پديدار شناختی اسطوره. مطالعه موردی: شمنيسم (الياده، </a:t>
            </a:r>
            <a:r>
              <a:rPr lang="en-US" sz="1800" dirty="0" smtClean="0">
                <a:solidFill>
                  <a:schemeClr val="dk1">
                    <a:hueOff val="0"/>
                    <a:satOff val="0"/>
                    <a:lumOff val="0"/>
                    <a:alphaOff val="0"/>
                  </a:schemeClr>
                </a:solidFill>
                <a:cs typeface="Zar" pitchFamily="2" charset="-78"/>
              </a:rPr>
              <a:t>]</a:t>
            </a:r>
            <a:r>
              <a:rPr lang="fa-IR" sz="1800" dirty="0" smtClean="0">
                <a:solidFill>
                  <a:schemeClr val="dk1">
                    <a:hueOff val="0"/>
                    <a:satOff val="0"/>
                    <a:lumOff val="0"/>
                    <a:alphaOff val="0"/>
                  </a:schemeClr>
                </a:solidFill>
                <a:cs typeface="Zar" pitchFamily="2" charset="-78"/>
              </a:rPr>
              <a:t>1951</a:t>
            </a:r>
            <a:r>
              <a:rPr lang="en-US" sz="1800" dirty="0" smtClean="0">
                <a:solidFill>
                  <a:schemeClr val="dk1">
                    <a:hueOff val="0"/>
                    <a:satOff val="0"/>
                    <a:lumOff val="0"/>
                    <a:alphaOff val="0"/>
                  </a:schemeClr>
                </a:solidFill>
                <a:cs typeface="Zar" pitchFamily="2" charset="-78"/>
              </a:rPr>
              <a:t> [</a:t>
            </a:r>
            <a:r>
              <a:rPr lang="fa-IR" sz="1800" dirty="0" smtClean="0">
                <a:solidFill>
                  <a:schemeClr val="dk1">
                    <a:hueOff val="0"/>
                    <a:satOff val="0"/>
                    <a:lumOff val="0"/>
                    <a:alphaOff val="0"/>
                  </a:schemeClr>
                </a:solidFill>
                <a:cs typeface="Zar" pitchFamily="2" charset="-78"/>
              </a:rPr>
              <a:t>1387) </a:t>
            </a:r>
            <a:r>
              <a:rPr lang="fa-IR" sz="1800" dirty="0" smtClean="0">
                <a:cs typeface="Zar" pitchFamily="2" charset="-78"/>
              </a:rPr>
              <a:t>و (دوبژانسکايا، 1995)، و </a:t>
            </a:r>
            <a:r>
              <a:rPr lang="fa-IR" sz="1800" dirty="0" smtClean="0">
                <a:solidFill>
                  <a:schemeClr val="dk1">
                    <a:hueOff val="0"/>
                    <a:satOff val="0"/>
                    <a:lumOff val="0"/>
                    <a:alphaOff val="0"/>
                  </a:schemeClr>
                </a:solidFill>
                <a:cs typeface="Zar" pitchFamily="2" charset="-78"/>
              </a:rPr>
              <a:t>آيين گوآتی، بلوچستان (دورينگ، 2002) و (پولاديان، 1393).</a:t>
            </a:r>
          </a:p>
          <a:p>
            <a:pPr algn="just"/>
            <a:r>
              <a:rPr lang="fa-IR" sz="1800" dirty="0" smtClean="0">
                <a:solidFill>
                  <a:schemeClr val="dk1">
                    <a:hueOff val="0"/>
                    <a:satOff val="0"/>
                    <a:lumOff val="0"/>
                    <a:alphaOff val="0"/>
                  </a:schemeClr>
                </a:solidFill>
                <a:cs typeface="Zar" pitchFamily="2" charset="-78"/>
              </a:rPr>
              <a:t>نسبت </a:t>
            </a:r>
            <a:r>
              <a:rPr lang="en-US" sz="1800" dirty="0" smtClean="0">
                <a:solidFill>
                  <a:schemeClr val="dk1">
                    <a:hueOff val="0"/>
                    <a:satOff val="0"/>
                    <a:lumOff val="0"/>
                    <a:alphaOff val="0"/>
                  </a:schemeClr>
                </a:solidFill>
                <a:latin typeface="Perpetua" pitchFamily="18" charset="0"/>
                <a:cs typeface="Zar" pitchFamily="2" charset="-78"/>
              </a:rPr>
              <a:t>performance</a:t>
            </a:r>
            <a:r>
              <a:rPr lang="fa-IR" sz="1800" dirty="0" smtClean="0">
                <a:solidFill>
                  <a:schemeClr val="dk1">
                    <a:hueOff val="0"/>
                    <a:satOff val="0"/>
                    <a:lumOff val="0"/>
                    <a:alphaOff val="0"/>
                  </a:schemeClr>
                </a:solidFill>
                <a:cs typeface="Zar" pitchFamily="2" charset="-78"/>
              </a:rPr>
              <a:t> و هويت يابی با موسيقی؛ رويکرد نظری: تحليل نشانه شناختی آيين های جمعی. مطالعه موردی: آيين زار, </a:t>
            </a:r>
            <a:r>
              <a:rPr lang="fa-IR" sz="1800" dirty="0" smtClean="0">
                <a:cs typeface="Zar" pitchFamily="2" charset="-78"/>
              </a:rPr>
              <a:t>هرمزگان (قره سو، 1387)، </a:t>
            </a:r>
            <a:r>
              <a:rPr lang="fa-IR" sz="1800" dirty="0" smtClean="0">
                <a:solidFill>
                  <a:schemeClr val="dk1">
                    <a:hueOff val="0"/>
                    <a:satOff val="0"/>
                    <a:lumOff val="0"/>
                    <a:alphaOff val="0"/>
                  </a:schemeClr>
                </a:solidFill>
                <a:cs typeface="Zar" pitchFamily="2" charset="-78"/>
              </a:rPr>
              <a:t>رقص های آذری (ايزدی جيران، 1390). رويکرد نظری: تحليل گفتمانی مناسک جمعی. مطالعه موردی: مداحی های  دهه محرم (جبار رحمانی، 1392). </a:t>
            </a:r>
          </a:p>
          <a:p>
            <a:pPr algn="just"/>
            <a:r>
              <a:rPr lang="fa-IR" sz="1800" dirty="0" smtClean="0">
                <a:solidFill>
                  <a:schemeClr val="dk1">
                    <a:hueOff val="0"/>
                    <a:satOff val="0"/>
                    <a:lumOff val="0"/>
                    <a:alphaOff val="0"/>
                  </a:schemeClr>
                </a:solidFill>
                <a:cs typeface="Zar" pitchFamily="2" charset="-78"/>
              </a:rPr>
              <a:t>نسبت سبک، سنت و مفاهيم عرفانی با موسيقی؛ رويکرد نظری: تحليل بر مبنای تاريخ نگاری فرهنگی. مطالعه موردی: موسيقی دستگاهی ايران (دورينگ، </a:t>
            </a:r>
            <a:r>
              <a:rPr lang="en-US" sz="1800" dirty="0" smtClean="0">
                <a:solidFill>
                  <a:schemeClr val="dk1">
                    <a:hueOff val="0"/>
                    <a:satOff val="0"/>
                    <a:lumOff val="0"/>
                    <a:alphaOff val="0"/>
                  </a:schemeClr>
                </a:solidFill>
                <a:cs typeface="Zar" pitchFamily="2" charset="-78"/>
              </a:rPr>
              <a:t>]</a:t>
            </a:r>
            <a:r>
              <a:rPr lang="fa-IR" sz="1800" dirty="0" smtClean="0">
                <a:solidFill>
                  <a:schemeClr val="dk1">
                    <a:hueOff val="0"/>
                    <a:satOff val="0"/>
                    <a:lumOff val="0"/>
                    <a:alphaOff val="0"/>
                  </a:schemeClr>
                </a:solidFill>
                <a:cs typeface="Zar" pitchFamily="2" charset="-78"/>
              </a:rPr>
              <a:t>1984</a:t>
            </a:r>
            <a:r>
              <a:rPr lang="en-US" sz="1800" dirty="0" smtClean="0">
                <a:solidFill>
                  <a:schemeClr val="dk1">
                    <a:hueOff val="0"/>
                    <a:satOff val="0"/>
                    <a:lumOff val="0"/>
                    <a:alphaOff val="0"/>
                  </a:schemeClr>
                </a:solidFill>
                <a:cs typeface="Zar" pitchFamily="2" charset="-78"/>
              </a:rPr>
              <a:t> [</a:t>
            </a:r>
            <a:r>
              <a:rPr lang="fa-IR" sz="1800" dirty="0" smtClean="0">
                <a:solidFill>
                  <a:schemeClr val="dk1">
                    <a:hueOff val="0"/>
                    <a:satOff val="0"/>
                    <a:lumOff val="0"/>
                    <a:alphaOff val="0"/>
                  </a:schemeClr>
                </a:solidFill>
                <a:cs typeface="Zar" pitchFamily="2" charset="-78"/>
              </a:rPr>
              <a:t>1383)، موسيقی عرفان اهل حق (دورينگ، </a:t>
            </a:r>
            <a:r>
              <a:rPr lang="en-US" sz="1800" dirty="0" smtClean="0">
                <a:solidFill>
                  <a:schemeClr val="dk1">
                    <a:hueOff val="0"/>
                    <a:satOff val="0"/>
                    <a:lumOff val="0"/>
                    <a:alphaOff val="0"/>
                  </a:schemeClr>
                </a:solidFill>
                <a:cs typeface="Zar" pitchFamily="2" charset="-78"/>
              </a:rPr>
              <a:t>]</a:t>
            </a:r>
            <a:r>
              <a:rPr lang="fa-IR" sz="1800" dirty="0" smtClean="0">
                <a:solidFill>
                  <a:schemeClr val="dk1">
                    <a:hueOff val="0"/>
                    <a:satOff val="0"/>
                    <a:lumOff val="0"/>
                    <a:alphaOff val="0"/>
                  </a:schemeClr>
                </a:solidFill>
                <a:cs typeface="Zar" pitchFamily="2" charset="-78"/>
              </a:rPr>
              <a:t>1989</a:t>
            </a:r>
            <a:r>
              <a:rPr lang="en-US" sz="1800" dirty="0" smtClean="0">
                <a:solidFill>
                  <a:schemeClr val="dk1">
                    <a:hueOff val="0"/>
                    <a:satOff val="0"/>
                    <a:lumOff val="0"/>
                    <a:alphaOff val="0"/>
                  </a:schemeClr>
                </a:solidFill>
                <a:cs typeface="Zar" pitchFamily="2" charset="-78"/>
              </a:rPr>
              <a:t> [</a:t>
            </a:r>
            <a:r>
              <a:rPr lang="fa-IR" sz="1800" dirty="0" smtClean="0">
                <a:solidFill>
                  <a:schemeClr val="dk1">
                    <a:hueOff val="0"/>
                    <a:satOff val="0"/>
                    <a:lumOff val="0"/>
                    <a:alphaOff val="0"/>
                  </a:schemeClr>
                </a:solidFill>
                <a:cs typeface="Zar" pitchFamily="2" charset="-78"/>
              </a:rPr>
              <a:t>1378)، بوميان سرخ پوست آمريکا (مارشال هرندن، </a:t>
            </a:r>
            <a:r>
              <a:rPr lang="en-US" sz="1800" dirty="0" smtClean="0">
                <a:solidFill>
                  <a:schemeClr val="dk1">
                    <a:hueOff val="0"/>
                    <a:satOff val="0"/>
                    <a:lumOff val="0"/>
                    <a:alphaOff val="0"/>
                  </a:schemeClr>
                </a:solidFill>
                <a:cs typeface="Zar" pitchFamily="2" charset="-78"/>
              </a:rPr>
              <a:t>]</a:t>
            </a:r>
            <a:r>
              <a:rPr lang="fa-IR" sz="1800" dirty="0" smtClean="0">
                <a:solidFill>
                  <a:schemeClr val="dk1">
                    <a:hueOff val="0"/>
                    <a:satOff val="0"/>
                    <a:lumOff val="0"/>
                    <a:alphaOff val="0"/>
                  </a:schemeClr>
                </a:solidFill>
                <a:cs typeface="Zar" pitchFamily="2" charset="-78"/>
              </a:rPr>
              <a:t>1980</a:t>
            </a:r>
            <a:r>
              <a:rPr lang="en-US" sz="1800" dirty="0" smtClean="0">
                <a:solidFill>
                  <a:schemeClr val="dk1">
                    <a:hueOff val="0"/>
                    <a:satOff val="0"/>
                    <a:lumOff val="0"/>
                    <a:alphaOff val="0"/>
                  </a:schemeClr>
                </a:solidFill>
                <a:cs typeface="Zar" pitchFamily="2" charset="-78"/>
              </a:rPr>
              <a:t> [</a:t>
            </a:r>
            <a:r>
              <a:rPr lang="fa-IR" sz="1800" dirty="0" smtClean="0">
                <a:solidFill>
                  <a:schemeClr val="dk1">
                    <a:hueOff val="0"/>
                    <a:satOff val="0"/>
                    <a:lumOff val="0"/>
                    <a:alphaOff val="0"/>
                  </a:schemeClr>
                </a:solidFill>
                <a:cs typeface="Zar" pitchFamily="2" charset="-78"/>
              </a:rPr>
              <a:t>1388).</a:t>
            </a:r>
          </a:p>
          <a:p>
            <a:pPr algn="just"/>
            <a:r>
              <a:rPr lang="fa-IR" sz="1800" dirty="0" smtClean="0">
                <a:solidFill>
                  <a:schemeClr val="dk1">
                    <a:hueOff val="0"/>
                    <a:satOff val="0"/>
                    <a:lumOff val="0"/>
                    <a:alphaOff val="0"/>
                  </a:schemeClr>
                </a:solidFill>
                <a:cs typeface="Zar" pitchFamily="2" charset="-78"/>
              </a:rPr>
              <a:t>نسبت </a:t>
            </a:r>
            <a:r>
              <a:rPr lang="en-US" sz="1800" dirty="0" smtClean="0">
                <a:solidFill>
                  <a:schemeClr val="dk1">
                    <a:hueOff val="0"/>
                    <a:satOff val="0"/>
                    <a:lumOff val="0"/>
                    <a:alphaOff val="0"/>
                  </a:schemeClr>
                </a:solidFill>
                <a:latin typeface="Perpetua" pitchFamily="18" charset="0"/>
                <a:cs typeface="Zar" pitchFamily="2" charset="-78"/>
              </a:rPr>
              <a:t>performance</a:t>
            </a:r>
            <a:r>
              <a:rPr lang="fa-IR" sz="1800" dirty="0" smtClean="0">
                <a:solidFill>
                  <a:schemeClr val="dk1">
                    <a:hueOff val="0"/>
                    <a:satOff val="0"/>
                    <a:lumOff val="0"/>
                    <a:alphaOff val="0"/>
                  </a:schemeClr>
                </a:solidFill>
                <a:cs typeface="Zar" pitchFamily="2" charset="-78"/>
              </a:rPr>
              <a:t> و آيين با موسيقی؛ رويکرد نظری: برخورد اتيمولوژيک و پست متافيزيک با امر واقع. مطالعه موردی: نظام های نت نگاری موسيقی (اردلان، 1390) و اجرای موسيقی برای عروسک ها (اردلان، 1393).</a:t>
            </a:r>
          </a:p>
          <a:p>
            <a:pPr algn="just"/>
            <a:r>
              <a:rPr lang="fa-IR" sz="1800" dirty="0" smtClean="0">
                <a:solidFill>
                  <a:schemeClr val="dk1">
                    <a:hueOff val="0"/>
                    <a:satOff val="0"/>
                    <a:lumOff val="0"/>
                    <a:alphaOff val="0"/>
                  </a:schemeClr>
                </a:solidFill>
                <a:cs typeface="Zar" pitchFamily="2" charset="-78"/>
              </a:rPr>
              <a:t>نسبت نشانه شناسی، معنی و متنيت </a:t>
            </a:r>
            <a:r>
              <a:rPr lang="fa-IR" sz="1800" smtClean="0">
                <a:solidFill>
                  <a:schemeClr val="dk1">
                    <a:hueOff val="0"/>
                    <a:satOff val="0"/>
                    <a:lumOff val="0"/>
                    <a:alphaOff val="0"/>
                  </a:schemeClr>
                </a:solidFill>
                <a:cs typeface="Zar" pitchFamily="2" charset="-78"/>
              </a:rPr>
              <a:t>با موسيقی</a:t>
            </a:r>
            <a:r>
              <a:rPr lang="fa-IR" sz="1800" dirty="0" smtClean="0">
                <a:solidFill>
                  <a:schemeClr val="dk1">
                    <a:hueOff val="0"/>
                    <a:satOff val="0"/>
                    <a:lumOff val="0"/>
                    <a:alphaOff val="0"/>
                  </a:schemeClr>
                </a:solidFill>
                <a:cs typeface="Zar" pitchFamily="2" charset="-78"/>
              </a:rPr>
              <a:t>؛ رويکرد نظری: تحليل نشانه - معنا شناختی موسيقی. مطالعه موردی: تحليل موسيقی دستگاهی ايران (رشيدی، 1393).</a:t>
            </a:r>
          </a:p>
          <a:p>
            <a:pPr algn="just"/>
            <a:r>
              <a:rPr lang="fa-IR" sz="1800" dirty="0" smtClean="0">
                <a:solidFill>
                  <a:schemeClr val="dk1">
                    <a:hueOff val="0"/>
                    <a:satOff val="0"/>
                    <a:lumOff val="0"/>
                    <a:alphaOff val="0"/>
                  </a:schemeClr>
                </a:solidFill>
                <a:cs typeface="Zar" pitchFamily="2" charset="-78"/>
              </a:rPr>
              <a:t>نسبت اعتراض، مقاومت نشانه ای، گفتمان و خرده فرهنگ با موسيقی؛ رويکرد نظری: مطالعات فرهنگی، سنت مکتب بيرمنگام. مطالعه موردی: موسيقی رپ زيرزمينی ايرانی- فارسی (کوثری، 1391/ 1388/ 1386). </a:t>
            </a:r>
          </a:p>
          <a:p>
            <a:pPr algn="just"/>
            <a:r>
              <a:rPr lang="fa-IR" sz="1800" dirty="0" smtClean="0">
                <a:solidFill>
                  <a:schemeClr val="dk1">
                    <a:hueOff val="0"/>
                    <a:satOff val="0"/>
                    <a:lumOff val="0"/>
                    <a:alphaOff val="0"/>
                  </a:schemeClr>
                </a:solidFill>
                <a:cs typeface="Zar" pitchFamily="2" charset="-78"/>
              </a:rPr>
              <a:t>نسبت مصرف، صنعت فرهنگ و ذائقه فرهنگی با موسيقی؛ رويکرد نظری: جامعه شناسی فرهنگی. مطالعه موردی</a:t>
            </a:r>
            <a:r>
              <a:rPr lang="en-US" sz="1800" dirty="0" smtClean="0">
                <a:solidFill>
                  <a:schemeClr val="dk1">
                    <a:hueOff val="0"/>
                    <a:satOff val="0"/>
                    <a:lumOff val="0"/>
                    <a:alphaOff val="0"/>
                  </a:schemeClr>
                </a:solidFill>
                <a:cs typeface="Zar" pitchFamily="2" charset="-78"/>
              </a:rPr>
              <a:t>:</a:t>
            </a:r>
            <a:r>
              <a:rPr lang="fa-IR" sz="1800" dirty="0" smtClean="0">
                <a:solidFill>
                  <a:schemeClr val="dk1">
                    <a:hueOff val="0"/>
                    <a:satOff val="0"/>
                    <a:lumOff val="0"/>
                    <a:alphaOff val="0"/>
                  </a:schemeClr>
                </a:solidFill>
                <a:cs typeface="Zar" pitchFamily="2" charset="-78"/>
              </a:rPr>
              <a:t> موسيقی پاپ دهه 50 شمسی (يزدی، 1359) و گرايش شهروندان تهرانی نسبت به موسيقی سنتی و نحوه نواختن نوازندگان سنتی (نتل، 1969).</a:t>
            </a:r>
            <a:endParaRPr lang="fa-IR" sz="1800" dirty="0">
              <a:solidFill>
                <a:schemeClr val="dk1">
                  <a:hueOff val="0"/>
                  <a:satOff val="0"/>
                  <a:lumOff val="0"/>
                  <a:alphaOff val="0"/>
                </a:schemeClr>
              </a:solidFill>
              <a:cs typeface="Zar" pitchFamily="2" charset="-78"/>
            </a:endParaRPr>
          </a:p>
        </p:txBody>
      </p:sp>
      <p:grpSp>
        <p:nvGrpSpPr>
          <p:cNvPr id="10" name="Group 9"/>
          <p:cNvGrpSpPr/>
          <p:nvPr/>
        </p:nvGrpSpPr>
        <p:grpSpPr>
          <a:xfrm>
            <a:off x="7240712" y="1981200"/>
            <a:ext cx="1750888" cy="4191000"/>
            <a:chOff x="0" y="358140"/>
            <a:chExt cx="1750888" cy="3528060"/>
          </a:xfrm>
        </p:grpSpPr>
        <p:sp>
          <p:nvSpPr>
            <p:cNvPr id="11" name="Rounded Rectangle 10"/>
            <p:cNvSpPr/>
            <p:nvPr/>
          </p:nvSpPr>
          <p:spPr>
            <a:xfrm>
              <a:off x="0" y="381000"/>
              <a:ext cx="1750888" cy="3505200"/>
            </a:xfrm>
            <a:prstGeom prst="roundRect">
              <a:avLst>
                <a:gd name="adj" fmla="val 10000"/>
              </a:avLst>
            </a:prstGeom>
          </p:spPr>
          <p:style>
            <a:lnRef idx="0">
              <a:schemeClr val="dk1">
                <a:hueOff val="0"/>
                <a:satOff val="0"/>
                <a:lumOff val="0"/>
                <a:alphaOff val="0"/>
              </a:schemeClr>
            </a:lnRef>
            <a:fillRef idx="1">
              <a:schemeClr val="accent4">
                <a:tint val="40000"/>
                <a:hueOff val="0"/>
                <a:satOff val="0"/>
                <a:lumOff val="0"/>
                <a:alphaOff val="0"/>
              </a:schemeClr>
            </a:fillRef>
            <a:effectRef idx="0">
              <a:schemeClr val="accent4">
                <a:tint val="40000"/>
                <a:hueOff val="0"/>
                <a:satOff val="0"/>
                <a:lumOff val="0"/>
                <a:alphaOff val="0"/>
              </a:schemeClr>
            </a:effectRef>
            <a:fontRef idx="minor">
              <a:schemeClr val="dk1">
                <a:hueOff val="0"/>
                <a:satOff val="0"/>
                <a:lumOff val="0"/>
                <a:alphaOff val="0"/>
              </a:schemeClr>
            </a:fontRef>
          </p:style>
        </p:sp>
        <p:sp>
          <p:nvSpPr>
            <p:cNvPr id="12" name="Rounded Rectangle 4"/>
            <p:cNvSpPr/>
            <p:nvPr/>
          </p:nvSpPr>
          <p:spPr>
            <a:xfrm>
              <a:off x="0" y="358140"/>
              <a:ext cx="1750888" cy="1165860"/>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68580" tIns="68580" rIns="68580" bIns="68580" numCol="1" spcCol="1270" anchor="ctr" anchorCtr="0">
              <a:noAutofit/>
            </a:bodyPr>
            <a:lstStyle/>
            <a:p>
              <a:pPr lvl="0" algn="ctr" defTabSz="800100" rtl="1">
                <a:lnSpc>
                  <a:spcPct val="90000"/>
                </a:lnSpc>
                <a:spcBef>
                  <a:spcPct val="0"/>
                </a:spcBef>
                <a:spcAft>
                  <a:spcPct val="35000"/>
                </a:spcAft>
              </a:pPr>
              <a:r>
                <a:rPr lang="fa-IR" sz="1800" kern="1200" dirty="0" smtClean="0">
                  <a:cs typeface="Zar" pitchFamily="2" charset="-78"/>
                </a:rPr>
                <a:t>توسعه اتنوموزيکولوژي/ انسان شناسی </a:t>
              </a:r>
              <a:r>
                <a:rPr lang="fa-IR" dirty="0" smtClean="0">
                  <a:cs typeface="Zar" pitchFamily="2" charset="-78"/>
                </a:rPr>
                <a:t>در قالب پروژه های ميان رشته ای</a:t>
              </a:r>
              <a:endParaRPr lang="fa-IR" sz="1800" kern="1200" dirty="0">
                <a:cs typeface="Zar" pitchFamily="2" charset="-78"/>
              </a:endParaRPr>
            </a:p>
          </p:txBody>
        </p:sp>
      </p:grpSp>
      <p:grpSp>
        <p:nvGrpSpPr>
          <p:cNvPr id="13" name="Group 12"/>
          <p:cNvGrpSpPr/>
          <p:nvPr/>
        </p:nvGrpSpPr>
        <p:grpSpPr>
          <a:xfrm>
            <a:off x="7239000" y="3048000"/>
            <a:ext cx="1752600" cy="2895600"/>
            <a:chOff x="175944" y="846925"/>
            <a:chExt cx="1400710" cy="1246414"/>
          </a:xfrm>
        </p:grpSpPr>
        <p:sp>
          <p:nvSpPr>
            <p:cNvPr id="14" name="Rounded Rectangle 13"/>
            <p:cNvSpPr/>
            <p:nvPr/>
          </p:nvSpPr>
          <p:spPr>
            <a:xfrm>
              <a:off x="175944" y="965631"/>
              <a:ext cx="1400710" cy="1127708"/>
            </a:xfrm>
            <a:prstGeom prst="roundRect">
              <a:avLst>
                <a:gd name="adj" fmla="val 10000"/>
              </a:avLst>
            </a:prstGeom>
          </p:spPr>
          <p:style>
            <a:lnRef idx="2">
              <a:schemeClr val="lt1">
                <a:hueOff val="0"/>
                <a:satOff val="0"/>
                <a:lumOff val="0"/>
                <a:alphaOff val="0"/>
              </a:schemeClr>
            </a:lnRef>
            <a:fillRef idx="1">
              <a:schemeClr val="accent4">
                <a:hueOff val="0"/>
                <a:satOff val="0"/>
                <a:lumOff val="0"/>
                <a:alphaOff val="0"/>
              </a:schemeClr>
            </a:fillRef>
            <a:effectRef idx="0">
              <a:schemeClr val="accent4">
                <a:hueOff val="0"/>
                <a:satOff val="0"/>
                <a:lumOff val="0"/>
                <a:alphaOff val="0"/>
              </a:schemeClr>
            </a:effectRef>
            <a:fontRef idx="minor">
              <a:schemeClr val="lt1"/>
            </a:fontRef>
          </p:style>
        </p:sp>
        <p:sp>
          <p:nvSpPr>
            <p:cNvPr id="15" name="Rounded Rectangle 6"/>
            <p:cNvSpPr/>
            <p:nvPr/>
          </p:nvSpPr>
          <p:spPr>
            <a:xfrm>
              <a:off x="208973" y="846925"/>
              <a:ext cx="1334652" cy="1213385"/>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35560" tIns="26670" rIns="35560" bIns="26670" numCol="1" spcCol="1270" anchor="ctr" anchorCtr="0">
              <a:noAutofit/>
            </a:bodyPr>
            <a:lstStyle/>
            <a:p>
              <a:pPr lvl="0" algn="ctr" defTabSz="622300" rtl="1">
                <a:lnSpc>
                  <a:spcPct val="90000"/>
                </a:lnSpc>
                <a:spcBef>
                  <a:spcPct val="0"/>
                </a:spcBef>
                <a:spcAft>
                  <a:spcPct val="35000"/>
                </a:spcAft>
                <a:tabLst/>
              </a:pPr>
              <a:endParaRPr lang="fa-IR" sz="1400" b="1" kern="1200" dirty="0" smtClean="0">
                <a:solidFill>
                  <a:schemeClr val="tx1"/>
                </a:solidFill>
                <a:cs typeface="Zar" pitchFamily="2" charset="-78"/>
              </a:endParaRPr>
            </a:p>
            <a:p>
              <a:pPr lvl="0" algn="ctr" defTabSz="622300" rtl="1">
                <a:lnSpc>
                  <a:spcPct val="90000"/>
                </a:lnSpc>
                <a:spcBef>
                  <a:spcPct val="0"/>
                </a:spcBef>
                <a:spcAft>
                  <a:spcPct val="35000"/>
                </a:spcAft>
                <a:tabLst/>
              </a:pPr>
              <a:endParaRPr lang="fa-IR" sz="1400" b="1" dirty="0" smtClean="0">
                <a:solidFill>
                  <a:schemeClr val="tx1"/>
                </a:solidFill>
                <a:cs typeface="Zar" pitchFamily="2" charset="-78"/>
              </a:endParaRPr>
            </a:p>
            <a:p>
              <a:pPr lvl="0" algn="ctr" defTabSz="622300" rtl="1">
                <a:lnSpc>
                  <a:spcPct val="90000"/>
                </a:lnSpc>
                <a:spcBef>
                  <a:spcPct val="0"/>
                </a:spcBef>
                <a:spcAft>
                  <a:spcPct val="35000"/>
                </a:spcAft>
                <a:tabLst/>
              </a:pPr>
              <a:endParaRPr lang="fa-IR" sz="1400" b="1" kern="1200" dirty="0" smtClean="0">
                <a:solidFill>
                  <a:schemeClr val="tx1"/>
                </a:solidFill>
                <a:cs typeface="Zar" pitchFamily="2" charset="-78"/>
              </a:endParaRPr>
            </a:p>
            <a:p>
              <a:pPr lvl="0" algn="ctr" defTabSz="622300" rtl="1">
                <a:lnSpc>
                  <a:spcPct val="90000"/>
                </a:lnSpc>
                <a:spcBef>
                  <a:spcPct val="0"/>
                </a:spcBef>
                <a:spcAft>
                  <a:spcPct val="35000"/>
                </a:spcAft>
                <a:tabLst/>
              </a:pPr>
              <a:r>
                <a:rPr lang="fa-IR" sz="1400" b="1" kern="1200" dirty="0" smtClean="0">
                  <a:solidFill>
                    <a:schemeClr val="tx1"/>
                  </a:solidFill>
                  <a:cs typeface="Zar" pitchFamily="2" charset="-78"/>
                </a:rPr>
                <a:t>يافتن مفاهيم ميان رشته ای،  فهم و ادراک آنها و نقادی نحوه عينيت يافتن و تحقق اين مفاهيم در حين</a:t>
              </a:r>
            </a:p>
            <a:p>
              <a:pPr lvl="0" algn="ctr" defTabSz="622300" rtl="1">
                <a:lnSpc>
                  <a:spcPct val="90000"/>
                </a:lnSpc>
                <a:spcBef>
                  <a:spcPct val="0"/>
                </a:spcBef>
                <a:spcAft>
                  <a:spcPct val="35000"/>
                </a:spcAft>
                <a:tabLst/>
              </a:pPr>
              <a:r>
                <a:rPr lang="fa-IR" sz="1400" b="1" dirty="0" smtClean="0">
                  <a:solidFill>
                    <a:schemeClr val="tx1"/>
                  </a:solidFill>
                  <a:cs typeface="Zar" pitchFamily="2" charset="-78"/>
                </a:rPr>
                <a:t>1- </a:t>
              </a:r>
              <a:r>
                <a:rPr lang="fa-IR" sz="1400" b="1" kern="1200" dirty="0" smtClean="0">
                  <a:solidFill>
                    <a:schemeClr val="tx1"/>
                  </a:solidFill>
                  <a:cs typeface="Zar" pitchFamily="2" charset="-78"/>
                </a:rPr>
                <a:t> فرآيندهای خلق، اجرا و مصرف موسيقی</a:t>
              </a:r>
            </a:p>
            <a:p>
              <a:pPr lvl="0" algn="ctr" defTabSz="622300" rtl="1">
                <a:lnSpc>
                  <a:spcPct val="90000"/>
                </a:lnSpc>
                <a:spcBef>
                  <a:spcPct val="0"/>
                </a:spcBef>
                <a:spcAft>
                  <a:spcPct val="35000"/>
                </a:spcAft>
                <a:tabLst/>
              </a:pPr>
              <a:r>
                <a:rPr lang="fa-IR" sz="1400" b="1" dirty="0" smtClean="0">
                  <a:solidFill>
                    <a:schemeClr val="tx1"/>
                  </a:solidFill>
                  <a:cs typeface="Zar" pitchFamily="2" charset="-78"/>
                </a:rPr>
                <a:t>يا</a:t>
              </a:r>
            </a:p>
            <a:p>
              <a:pPr lvl="0" algn="ctr" defTabSz="622300" rtl="1">
                <a:lnSpc>
                  <a:spcPct val="90000"/>
                </a:lnSpc>
                <a:spcBef>
                  <a:spcPct val="0"/>
                </a:spcBef>
                <a:spcAft>
                  <a:spcPct val="35000"/>
                </a:spcAft>
                <a:tabLst/>
              </a:pPr>
              <a:r>
                <a:rPr lang="fa-IR" sz="1400" b="1" dirty="0" smtClean="0">
                  <a:solidFill>
                    <a:schemeClr val="tx1"/>
                  </a:solidFill>
                  <a:cs typeface="Zar" pitchFamily="2" charset="-78"/>
                </a:rPr>
                <a:t>2- فرآيندهای معنادهی، هنجار سازی و مشروعيت بخشی از طريق موسيقی</a:t>
              </a:r>
            </a:p>
            <a:p>
              <a:pPr lvl="0" algn="ctr" defTabSz="622300" rtl="1">
                <a:lnSpc>
                  <a:spcPct val="90000"/>
                </a:lnSpc>
                <a:spcBef>
                  <a:spcPct val="0"/>
                </a:spcBef>
                <a:spcAft>
                  <a:spcPct val="35000"/>
                </a:spcAft>
                <a:tabLst/>
              </a:pPr>
              <a:endParaRPr lang="fa-IR" sz="1400" b="1" dirty="0" smtClean="0">
                <a:solidFill>
                  <a:schemeClr val="tx1"/>
                </a:solidFill>
                <a:cs typeface="Zar" pitchFamily="2" charset="-78"/>
              </a:endParaRPr>
            </a:p>
            <a:p>
              <a:pPr lvl="0" algn="ctr" defTabSz="622300" rtl="1">
                <a:lnSpc>
                  <a:spcPct val="90000"/>
                </a:lnSpc>
                <a:spcBef>
                  <a:spcPct val="0"/>
                </a:spcBef>
                <a:spcAft>
                  <a:spcPct val="35000"/>
                </a:spcAft>
                <a:tabLst/>
              </a:pPr>
              <a:endParaRPr lang="fa-IR" sz="1400" b="1" kern="1200" dirty="0" smtClean="0">
                <a:solidFill>
                  <a:schemeClr val="tx1"/>
                </a:solidFill>
                <a:cs typeface="Zar" pitchFamily="2" charset="-78"/>
              </a:endParaRPr>
            </a:p>
          </p:txBody>
        </p:sp>
      </p:grpSp>
      <p:sp>
        <p:nvSpPr>
          <p:cNvPr id="16" name="Title 1"/>
          <p:cNvSpPr>
            <a:spLocks noGrp="1"/>
          </p:cNvSpPr>
          <p:nvPr>
            <p:ph type="title"/>
          </p:nvPr>
        </p:nvSpPr>
        <p:spPr>
          <a:xfrm>
            <a:off x="612648" y="152400"/>
            <a:ext cx="8153400" cy="990600"/>
          </a:xfrm>
        </p:spPr>
        <p:txBody>
          <a:bodyPr>
            <a:noAutofit/>
          </a:bodyPr>
          <a:lstStyle/>
          <a:p>
            <a:pPr algn="ctr"/>
            <a:r>
              <a:rPr lang="fa-IR" sz="3600" dirty="0" smtClean="0">
                <a:solidFill>
                  <a:srgbClr val="002060"/>
                </a:solidFill>
                <a:cs typeface="Zar" pitchFamily="2" charset="-78"/>
              </a:rPr>
              <a:t>جهت گيري هاي کلي در مطالعه موسيقي – 2</a:t>
            </a:r>
            <a:br>
              <a:rPr lang="fa-IR" sz="3600" dirty="0" smtClean="0">
                <a:solidFill>
                  <a:srgbClr val="002060"/>
                </a:solidFill>
                <a:cs typeface="Zar" pitchFamily="2" charset="-78"/>
              </a:rPr>
            </a:br>
            <a:r>
              <a:rPr lang="fa-IR" sz="2800" dirty="0" smtClean="0">
                <a:solidFill>
                  <a:srgbClr val="002060"/>
                </a:solidFill>
                <a:cs typeface="Zar" pitchFamily="2" charset="-78"/>
              </a:rPr>
              <a:t>دستگاه هاي نظري و درون رشته اي در مطالعات انسان شناختي موسيقي</a:t>
            </a:r>
            <a:endParaRPr lang="fa-IR" sz="2800" dirty="0">
              <a:solidFill>
                <a:srgbClr val="00206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ppt_x"/>
                                          </p:val>
                                        </p:tav>
                                        <p:tav tm="100000">
                                          <p:val>
                                            <p:strVal val="#ppt_x"/>
                                          </p:val>
                                        </p:tav>
                                      </p:tavLst>
                                    </p:anim>
                                    <p:anim calcmode="lin" valueType="num">
                                      <p:cBhvr additive="base">
                                        <p:cTn id="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wipe(down)">
                                      <p:cBhvr>
                                        <p:cTn id="13" dur="500"/>
                                        <p:tgtEl>
                                          <p:spTgt spid="3">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4"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wipe(down)">
                                      <p:cBhvr>
                                        <p:cTn id="18" dur="5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4"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wipe(down)">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4"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wipe(down)">
                                      <p:cBhvr>
                                        <p:cTn id="28" dur="500"/>
                                        <p:tgtEl>
                                          <p:spTgt spid="3">
                                            <p:txEl>
                                              <p:pRg st="3" end="3"/>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4" fill="hold" grpId="0" nodeType="click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Effect transition="in" filter="wipe(down)">
                                      <p:cBhvr>
                                        <p:cTn id="33" dur="500"/>
                                        <p:tgtEl>
                                          <p:spTgt spid="3">
                                            <p:txEl>
                                              <p:pRg st="4" end="4"/>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22" presetClass="entr" presetSubtype="4" fill="hold" grpId="0" nodeType="clickEffect">
                                  <p:stCondLst>
                                    <p:cond delay="0"/>
                                  </p:stCondLst>
                                  <p:childTnLst>
                                    <p:set>
                                      <p:cBhvr>
                                        <p:cTn id="37" dur="1" fill="hold">
                                          <p:stCondLst>
                                            <p:cond delay="0"/>
                                          </p:stCondLst>
                                        </p:cTn>
                                        <p:tgtEl>
                                          <p:spTgt spid="3">
                                            <p:txEl>
                                              <p:pRg st="5" end="5"/>
                                            </p:txEl>
                                          </p:spTgt>
                                        </p:tgtEl>
                                        <p:attrNameLst>
                                          <p:attrName>style.visibility</p:attrName>
                                        </p:attrNameLst>
                                      </p:cBhvr>
                                      <p:to>
                                        <p:strVal val="visible"/>
                                      </p:to>
                                    </p:set>
                                    <p:animEffect transition="in" filter="wipe(down)">
                                      <p:cBhvr>
                                        <p:cTn id="38" dur="500"/>
                                        <p:tgtEl>
                                          <p:spTgt spid="3">
                                            <p:txEl>
                                              <p:pRg st="5" end="5"/>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2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Effect transition="in" filter="wipe(down)">
                                      <p:cBhvr>
                                        <p:cTn id="43"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4">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308848" cy="990600"/>
          </a:xfrm>
        </p:spPr>
        <p:txBody>
          <a:bodyPr>
            <a:noAutofit/>
          </a:bodyPr>
          <a:lstStyle/>
          <a:p>
            <a:pPr algn="ctr"/>
            <a:r>
              <a:rPr lang="fa-IR" sz="3600" dirty="0" smtClean="0">
                <a:solidFill>
                  <a:schemeClr val="tx1"/>
                </a:solidFill>
                <a:cs typeface="Zar" pitchFamily="2" charset="-78"/>
              </a:rPr>
              <a:t>جهت گيري هاي کلي در مطالعه موسيقي – 3</a:t>
            </a:r>
            <a:br>
              <a:rPr lang="fa-IR" sz="3600" dirty="0" smtClean="0">
                <a:solidFill>
                  <a:schemeClr val="tx1"/>
                </a:solidFill>
                <a:cs typeface="Zar" pitchFamily="2" charset="-78"/>
              </a:rPr>
            </a:br>
            <a:r>
              <a:rPr lang="fa-IR" sz="2400" dirty="0" smtClean="0">
                <a:solidFill>
                  <a:schemeClr val="tx1"/>
                </a:solidFill>
                <a:cs typeface="Zar" pitchFamily="2" charset="-78"/>
              </a:rPr>
              <a:t>مفاهيم ميان رشته اي جهت دهنده به مطالعات انسان شناختي موسيقي</a:t>
            </a:r>
            <a:endParaRPr lang="fa-IR" sz="2400" dirty="0">
              <a:solidFill>
                <a:schemeClr val="tx1"/>
              </a:solidFill>
            </a:endParaRPr>
          </a:p>
        </p:txBody>
      </p:sp>
      <p:sp>
        <p:nvSpPr>
          <p:cNvPr id="3" name="Content Placeholder 2"/>
          <p:cNvSpPr>
            <a:spLocks noGrp="1"/>
          </p:cNvSpPr>
          <p:nvPr>
            <p:ph sz="quarter" idx="1"/>
          </p:nvPr>
        </p:nvSpPr>
        <p:spPr>
          <a:xfrm>
            <a:off x="990600" y="1676400"/>
            <a:ext cx="8153400" cy="4953000"/>
          </a:xfrm>
        </p:spPr>
        <p:txBody>
          <a:bodyPr>
            <a:normAutofit/>
          </a:bodyPr>
          <a:lstStyle/>
          <a:p>
            <a:pPr algn="just"/>
            <a:r>
              <a:rPr lang="fa-IR" sz="2400" dirty="0" smtClean="0">
                <a:solidFill>
                  <a:srgbClr val="FFC000"/>
                </a:solidFill>
                <a:cs typeface="Zar" pitchFamily="2" charset="-78"/>
              </a:rPr>
              <a:t>مفاهيم اسطوره و ساختار: </a:t>
            </a:r>
            <a:r>
              <a:rPr lang="fa-IR" sz="2400" dirty="0" smtClean="0">
                <a:cs typeface="Zar" pitchFamily="2" charset="-78"/>
              </a:rPr>
              <a:t>انتقال معنا از روايت هاي زباني اسطوره اي به روايت هاي موسيقايي اسطوره اي، انتقال از معاني و مسائل اسطوره اي (ستاري، 1388) به فورم هاي موسيقايي فوگ، سمفوني و تم / وارياسيون (لوي استروس، 1974، به نقل از فکوهی، 1378). </a:t>
            </a:r>
          </a:p>
          <a:p>
            <a:pPr algn="just"/>
            <a:r>
              <a:rPr lang="fa-IR" sz="2400" dirty="0" smtClean="0">
                <a:solidFill>
                  <a:srgbClr val="FFC000"/>
                </a:solidFill>
                <a:cs typeface="Zar" pitchFamily="2" charset="-78"/>
              </a:rPr>
              <a:t>مفهوم نشانه: </a:t>
            </a:r>
            <a:r>
              <a:rPr lang="fa-IR" sz="2400" dirty="0" smtClean="0">
                <a:cs typeface="Zar" pitchFamily="2" charset="-78"/>
              </a:rPr>
              <a:t>نشانه هاي تکرار ناپذير، ضد نظم و پراکنده موسيقي و نقاشي (بارت،1982، به نقل از فکوهی، 1378).</a:t>
            </a:r>
          </a:p>
          <a:p>
            <a:pPr algn="just"/>
            <a:r>
              <a:rPr lang="fa-IR" sz="2400" dirty="0" smtClean="0">
                <a:solidFill>
                  <a:srgbClr val="FFC000"/>
                </a:solidFill>
                <a:cs typeface="Zar" pitchFamily="2" charset="-78"/>
              </a:rPr>
              <a:t>مفهوم اراده: </a:t>
            </a:r>
            <a:r>
              <a:rPr lang="fa-IR" sz="2400" dirty="0" smtClean="0">
                <a:cs typeface="Zar" pitchFamily="2" charset="-78"/>
              </a:rPr>
              <a:t>شوپنهاور (1851): موسيقی توانش بيان بي واسطه، آني و محسوس اراده است (رحمانيان، 1390، به نقل از صدر الغروی، 1391).</a:t>
            </a:r>
          </a:p>
          <a:p>
            <a:pPr algn="just"/>
            <a:r>
              <a:rPr lang="fa-IR" sz="2400" dirty="0" smtClean="0">
                <a:solidFill>
                  <a:srgbClr val="FFC000"/>
                </a:solidFill>
                <a:cs typeface="Zar" pitchFamily="2" charset="-78"/>
              </a:rPr>
              <a:t>مفاهيم عيني و ذهني: </a:t>
            </a:r>
            <a:r>
              <a:rPr lang="fa-IR" sz="2400" dirty="0" smtClean="0">
                <a:cs typeface="Zar" pitchFamily="2" charset="-78"/>
              </a:rPr>
              <a:t>هگل موسيقی را در ميانه ذوق ذهني و عينيت يافتن مادي قرار می دهد؛ در ميانه شعر و نقاشي (همان).</a:t>
            </a:r>
          </a:p>
          <a:p>
            <a:pPr algn="just"/>
            <a:r>
              <a:rPr lang="fa-IR" sz="2400" dirty="0" smtClean="0">
                <a:solidFill>
                  <a:srgbClr val="FFC000"/>
                </a:solidFill>
                <a:cs typeface="Zar" pitchFamily="2" charset="-78"/>
              </a:rPr>
              <a:t>مفهوم افلاک نجومي: </a:t>
            </a:r>
            <a:r>
              <a:rPr lang="fa-IR" sz="2400" dirty="0" smtClean="0">
                <a:cs typeface="Zar" pitchFamily="2" charset="-78"/>
              </a:rPr>
              <a:t>افلاطون: اصوات هارمونيک افلاک در قالب موسيقی متجلی می شوند (همان).</a:t>
            </a:r>
          </a:p>
          <a:p>
            <a:pPr algn="just"/>
            <a:endParaRPr lang="fa-IR" sz="2400" dirty="0" smtClean="0">
              <a:solidFill>
                <a:srgbClr val="FF0000"/>
              </a:solidFill>
              <a:cs typeface="Zar" pitchFamily="2" charset="-78"/>
            </a:endParaRPr>
          </a:p>
          <a:p>
            <a:pPr algn="just"/>
            <a:endParaRPr lang="fa-IR" sz="2400" dirty="0" smtClean="0">
              <a:solidFill>
                <a:srgbClr val="92D050"/>
              </a:solidFill>
              <a:latin typeface="+mj-lt"/>
              <a:ea typeface="+mj-ea"/>
              <a:cs typeface="Zar" pitchFamily="2" charset="-78"/>
            </a:endParaRPr>
          </a:p>
          <a:p>
            <a:endParaRPr lang="fa-IR" sz="2800" dirty="0" smtClean="0">
              <a:solidFill>
                <a:srgbClr val="FF0000"/>
              </a:solidFill>
              <a:latin typeface="+mj-lt"/>
              <a:ea typeface="+mj-ea"/>
              <a:cs typeface="Zar" pitchFamily="2" charset="-78"/>
            </a:endParaRPr>
          </a:p>
        </p:txBody>
      </p:sp>
      <p:cxnSp>
        <p:nvCxnSpPr>
          <p:cNvPr id="5" name="Straight Arrow Connector 4"/>
          <p:cNvCxnSpPr/>
          <p:nvPr/>
        </p:nvCxnSpPr>
        <p:spPr>
          <a:xfrm rot="5400000">
            <a:off x="-1677194" y="4418806"/>
            <a:ext cx="4267200" cy="1588"/>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52899" y="1676400"/>
            <a:ext cx="979755" cy="646331"/>
          </a:xfrm>
          <a:prstGeom prst="rect">
            <a:avLst/>
          </a:prstGeom>
          <a:noFill/>
        </p:spPr>
        <p:txBody>
          <a:bodyPr wrap="none" rtlCol="1">
            <a:spAutoFit/>
          </a:bodyPr>
          <a:lstStyle/>
          <a:p>
            <a:pPr algn="ctr"/>
            <a:r>
              <a:rPr lang="fa-IR" b="1" dirty="0" smtClean="0">
                <a:latin typeface="+mj-lt"/>
                <a:ea typeface="+mj-ea"/>
                <a:cs typeface="Zar" pitchFamily="2" charset="-78"/>
              </a:rPr>
              <a:t>رويکرد</a:t>
            </a:r>
          </a:p>
          <a:p>
            <a:r>
              <a:rPr lang="fa-IR" b="1" dirty="0" smtClean="0">
                <a:latin typeface="+mj-lt"/>
                <a:ea typeface="+mj-ea"/>
                <a:cs typeface="Zar" pitchFamily="2" charset="-78"/>
              </a:rPr>
              <a:t> سوبژکتيو</a:t>
            </a:r>
          </a:p>
        </p:txBody>
      </p:sp>
      <p:sp>
        <p:nvSpPr>
          <p:cNvPr id="7" name="TextBox 6"/>
          <p:cNvSpPr txBox="1"/>
          <p:nvPr/>
        </p:nvSpPr>
        <p:spPr>
          <a:xfrm>
            <a:off x="457200" y="2286000"/>
            <a:ext cx="371243" cy="584775"/>
          </a:xfrm>
          <a:prstGeom prst="rect">
            <a:avLst/>
          </a:prstGeom>
          <a:noFill/>
        </p:spPr>
        <p:txBody>
          <a:bodyPr wrap="square" rtlCol="1">
            <a:spAutoFit/>
          </a:bodyPr>
          <a:lstStyle/>
          <a:p>
            <a:pPr algn="ctr"/>
            <a:r>
              <a:rPr lang="en-US" sz="3200" b="1" dirty="0" smtClean="0">
                <a:latin typeface="+mj-lt"/>
                <a:ea typeface="+mj-ea"/>
                <a:cs typeface="Zar" pitchFamily="2" charset="-78"/>
              </a:rPr>
              <a:t>+</a:t>
            </a:r>
            <a:endParaRPr lang="fa-IR" sz="3200" b="1" dirty="0" smtClean="0">
              <a:latin typeface="+mj-lt"/>
              <a:ea typeface="+mj-ea"/>
              <a:cs typeface="Zar" pitchFamily="2" charset="-78"/>
            </a:endParaRPr>
          </a:p>
        </p:txBody>
      </p:sp>
      <p:sp>
        <p:nvSpPr>
          <p:cNvPr id="9" name="TextBox 8"/>
          <p:cNvSpPr txBox="1"/>
          <p:nvPr/>
        </p:nvSpPr>
        <p:spPr>
          <a:xfrm>
            <a:off x="533400" y="5638800"/>
            <a:ext cx="371243" cy="584775"/>
          </a:xfrm>
          <a:prstGeom prst="rect">
            <a:avLst/>
          </a:prstGeom>
          <a:noFill/>
        </p:spPr>
        <p:txBody>
          <a:bodyPr wrap="square" rtlCol="1">
            <a:spAutoFit/>
          </a:bodyPr>
          <a:lstStyle/>
          <a:p>
            <a:pPr algn="ctr"/>
            <a:r>
              <a:rPr lang="en-US" sz="3200" b="1" dirty="0" smtClean="0">
                <a:latin typeface="+mj-lt"/>
                <a:ea typeface="+mj-ea"/>
                <a:cs typeface="Zar" pitchFamily="2" charset="-78"/>
              </a:rPr>
              <a:t>_</a:t>
            </a:r>
            <a:endParaRPr lang="fa-IR" sz="3200" b="1" dirty="0" smtClean="0">
              <a:latin typeface="+mj-lt"/>
              <a:ea typeface="+mj-ea"/>
              <a:cs typeface="Zar"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grpId="0" nodeType="clickEffect">
                                  <p:stCondLst>
                                    <p:cond delay="0"/>
                                  </p:stCondLst>
                                  <p:childTnLst>
                                    <p:set>
                                      <p:cBhvr>
                                        <p:cTn id="31" dur="1" fill="hold">
                                          <p:stCondLst>
                                            <p:cond delay="0"/>
                                          </p:stCondLst>
                                        </p:cTn>
                                        <p:tgtEl>
                                          <p:spTgt spid="7"/>
                                        </p:tgtEl>
                                        <p:attrNameLst>
                                          <p:attrName>style.visibility</p:attrName>
                                        </p:attrNameLst>
                                      </p:cBhvr>
                                      <p:to>
                                        <p:strVal val="visible"/>
                                      </p:to>
                                    </p:set>
                                    <p:anim calcmode="lin" valueType="num">
                                      <p:cBhvr additive="base">
                                        <p:cTn id="32" dur="500" fill="hold"/>
                                        <p:tgtEl>
                                          <p:spTgt spid="7"/>
                                        </p:tgtEl>
                                        <p:attrNameLst>
                                          <p:attrName>ppt_x</p:attrName>
                                        </p:attrNameLst>
                                      </p:cBhvr>
                                      <p:tavLst>
                                        <p:tav tm="0">
                                          <p:val>
                                            <p:strVal val="#ppt_x"/>
                                          </p:val>
                                        </p:tav>
                                        <p:tav tm="100000">
                                          <p:val>
                                            <p:strVal val="#ppt_x"/>
                                          </p:val>
                                        </p:tav>
                                      </p:tavLst>
                                    </p:anim>
                                    <p:anim calcmode="lin" valueType="num">
                                      <p:cBhvr additive="base">
                                        <p:cTn id="33" dur="500" fill="hold"/>
                                        <p:tgtEl>
                                          <p:spTgt spid="7"/>
                                        </p:tgtEl>
                                        <p:attrNameLst>
                                          <p:attrName>ppt_y</p:attrName>
                                        </p:attrNameLst>
                                      </p:cBhvr>
                                      <p:tavLst>
                                        <p:tav tm="0">
                                          <p:val>
                                            <p:strVal val="1+#ppt_h/2"/>
                                          </p:val>
                                        </p:tav>
                                        <p:tav tm="100000">
                                          <p:val>
                                            <p:strVal val="#ppt_y"/>
                                          </p:val>
                                        </p:tav>
                                      </p:tavLst>
                                    </p:anim>
                                  </p:childTnLst>
                                </p:cTn>
                              </p:par>
                              <p:par>
                                <p:cTn id="34" presetID="2" presetClass="entr" presetSubtype="4" fill="hold" grpId="0" nodeType="withEffect">
                                  <p:stCondLst>
                                    <p:cond delay="0"/>
                                  </p:stCondLst>
                                  <p:childTnLst>
                                    <p:set>
                                      <p:cBhvr>
                                        <p:cTn id="35" dur="1" fill="hold">
                                          <p:stCondLst>
                                            <p:cond delay="0"/>
                                          </p:stCondLst>
                                        </p:cTn>
                                        <p:tgtEl>
                                          <p:spTgt spid="9"/>
                                        </p:tgtEl>
                                        <p:attrNameLst>
                                          <p:attrName>style.visibility</p:attrName>
                                        </p:attrNameLst>
                                      </p:cBhvr>
                                      <p:to>
                                        <p:strVal val="visible"/>
                                      </p:to>
                                    </p:set>
                                    <p:anim calcmode="lin" valueType="num">
                                      <p:cBhvr additive="base">
                                        <p:cTn id="36" dur="500" fill="hold"/>
                                        <p:tgtEl>
                                          <p:spTgt spid="9"/>
                                        </p:tgtEl>
                                        <p:attrNameLst>
                                          <p:attrName>ppt_x</p:attrName>
                                        </p:attrNameLst>
                                      </p:cBhvr>
                                      <p:tavLst>
                                        <p:tav tm="0">
                                          <p:val>
                                            <p:strVal val="#ppt_x"/>
                                          </p:val>
                                        </p:tav>
                                        <p:tav tm="100000">
                                          <p:val>
                                            <p:strVal val="#ppt_x"/>
                                          </p:val>
                                        </p:tav>
                                      </p:tavLst>
                                    </p:anim>
                                    <p:anim calcmode="lin" valueType="num">
                                      <p:cBhvr additive="base">
                                        <p:cTn id="37" dur="500" fill="hold"/>
                                        <p:tgtEl>
                                          <p:spTgt spid="9"/>
                                        </p:tgtEl>
                                        <p:attrNameLst>
                                          <p:attrName>ppt_y</p:attrName>
                                        </p:attrNameLst>
                                      </p:cBhvr>
                                      <p:tavLst>
                                        <p:tav tm="0">
                                          <p:val>
                                            <p:strVal val="1+#ppt_h/2"/>
                                          </p:val>
                                        </p:tav>
                                        <p:tav tm="100000">
                                          <p:val>
                                            <p:strVal val="#ppt_y"/>
                                          </p:val>
                                        </p:tav>
                                      </p:tavLst>
                                    </p:anim>
                                  </p:childTnLst>
                                </p:cTn>
                              </p:par>
                              <p:par>
                                <p:cTn id="38" presetID="2" presetClass="entr" presetSubtype="4" fill="hold" grpId="0" nodeType="withEffect">
                                  <p:stCondLst>
                                    <p:cond delay="0"/>
                                  </p:stCondLst>
                                  <p:childTnLst>
                                    <p:set>
                                      <p:cBhvr>
                                        <p:cTn id="39" dur="1" fill="hold">
                                          <p:stCondLst>
                                            <p:cond delay="0"/>
                                          </p:stCondLst>
                                        </p:cTn>
                                        <p:tgtEl>
                                          <p:spTgt spid="6"/>
                                        </p:tgtEl>
                                        <p:attrNameLst>
                                          <p:attrName>style.visibility</p:attrName>
                                        </p:attrNameLst>
                                      </p:cBhvr>
                                      <p:to>
                                        <p:strVal val="visible"/>
                                      </p:to>
                                    </p:set>
                                    <p:anim calcmode="lin" valueType="num">
                                      <p:cBhvr additive="base">
                                        <p:cTn id="40" dur="500" fill="hold"/>
                                        <p:tgtEl>
                                          <p:spTgt spid="6"/>
                                        </p:tgtEl>
                                        <p:attrNameLst>
                                          <p:attrName>ppt_x</p:attrName>
                                        </p:attrNameLst>
                                      </p:cBhvr>
                                      <p:tavLst>
                                        <p:tav tm="0">
                                          <p:val>
                                            <p:strVal val="#ppt_x"/>
                                          </p:val>
                                        </p:tav>
                                        <p:tav tm="100000">
                                          <p:val>
                                            <p:strVal val="#ppt_x"/>
                                          </p:val>
                                        </p:tav>
                                      </p:tavLst>
                                    </p:anim>
                                    <p:anim calcmode="lin" valueType="num">
                                      <p:cBhvr additive="base">
                                        <p:cTn id="41" dur="500" fill="hold"/>
                                        <p:tgtEl>
                                          <p:spTgt spid="6"/>
                                        </p:tgtEl>
                                        <p:attrNameLst>
                                          <p:attrName>ppt_y</p:attrName>
                                        </p:attrNameLst>
                                      </p:cBhvr>
                                      <p:tavLst>
                                        <p:tav tm="0">
                                          <p:val>
                                            <p:strVal val="1+#ppt_h/2"/>
                                          </p:val>
                                        </p:tav>
                                        <p:tav tm="100000">
                                          <p:val>
                                            <p:strVal val="#ppt_y"/>
                                          </p:val>
                                        </p:tav>
                                      </p:tavLst>
                                    </p:anim>
                                  </p:childTnLst>
                                </p:cTn>
                              </p:par>
                              <p:par>
                                <p:cTn id="42" presetID="2" presetClass="entr" presetSubtype="4" fill="hold" nodeType="withEffect">
                                  <p:stCondLst>
                                    <p:cond delay="0"/>
                                  </p:stCondLst>
                                  <p:childTnLst>
                                    <p:set>
                                      <p:cBhvr>
                                        <p:cTn id="43" dur="1" fill="hold">
                                          <p:stCondLst>
                                            <p:cond delay="0"/>
                                          </p:stCondLst>
                                        </p:cTn>
                                        <p:tgtEl>
                                          <p:spTgt spid="5"/>
                                        </p:tgtEl>
                                        <p:attrNameLst>
                                          <p:attrName>style.visibility</p:attrName>
                                        </p:attrNameLst>
                                      </p:cBhvr>
                                      <p:to>
                                        <p:strVal val="visible"/>
                                      </p:to>
                                    </p:set>
                                    <p:anim calcmode="lin" valueType="num">
                                      <p:cBhvr additive="base">
                                        <p:cTn id="44" dur="500" fill="hold"/>
                                        <p:tgtEl>
                                          <p:spTgt spid="5"/>
                                        </p:tgtEl>
                                        <p:attrNameLst>
                                          <p:attrName>ppt_x</p:attrName>
                                        </p:attrNameLst>
                                      </p:cBhvr>
                                      <p:tavLst>
                                        <p:tav tm="0">
                                          <p:val>
                                            <p:strVal val="#ppt_x"/>
                                          </p:val>
                                        </p:tav>
                                        <p:tav tm="100000">
                                          <p:val>
                                            <p:strVal val="#ppt_x"/>
                                          </p:val>
                                        </p:tav>
                                      </p:tavLst>
                                    </p:anim>
                                    <p:anim calcmode="lin" valueType="num">
                                      <p:cBhvr additive="base">
                                        <p:cTn id="45"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6" grpId="0"/>
      <p:bldP spid="7" grpId="0"/>
      <p:bldP spid="9" grpId="0"/>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4">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385048" cy="990600"/>
          </a:xfrm>
        </p:spPr>
        <p:txBody>
          <a:bodyPr>
            <a:noAutofit/>
          </a:bodyPr>
          <a:lstStyle/>
          <a:p>
            <a:pPr algn="ctr"/>
            <a:r>
              <a:rPr lang="fa-IR" sz="3600" dirty="0" smtClean="0">
                <a:solidFill>
                  <a:schemeClr val="tx1"/>
                </a:solidFill>
                <a:cs typeface="Zar" pitchFamily="2" charset="-78"/>
              </a:rPr>
              <a:t>جهت گيري هاي کلي در مطالعه موسيقي – 3</a:t>
            </a:r>
            <a:br>
              <a:rPr lang="fa-IR" sz="3600" dirty="0" smtClean="0">
                <a:solidFill>
                  <a:schemeClr val="tx1"/>
                </a:solidFill>
                <a:cs typeface="Zar" pitchFamily="2" charset="-78"/>
              </a:rPr>
            </a:br>
            <a:r>
              <a:rPr lang="fa-IR" sz="2800" dirty="0" smtClean="0">
                <a:solidFill>
                  <a:schemeClr val="tx1"/>
                </a:solidFill>
                <a:cs typeface="Zar" pitchFamily="2" charset="-78"/>
              </a:rPr>
              <a:t> </a:t>
            </a:r>
            <a:r>
              <a:rPr lang="fa-IR" sz="2400" dirty="0" smtClean="0">
                <a:solidFill>
                  <a:schemeClr val="tx1"/>
                </a:solidFill>
                <a:cs typeface="Zar" pitchFamily="2" charset="-78"/>
              </a:rPr>
              <a:t>مفاهيم ميان رشته اي جهت دهنده به مطالعات انسان شناختي موسيقي</a:t>
            </a:r>
            <a:endParaRPr lang="fa-IR" sz="2400" dirty="0">
              <a:solidFill>
                <a:schemeClr val="tx1"/>
              </a:solidFill>
            </a:endParaRPr>
          </a:p>
        </p:txBody>
      </p:sp>
      <p:sp>
        <p:nvSpPr>
          <p:cNvPr id="3" name="Content Placeholder 2"/>
          <p:cNvSpPr>
            <a:spLocks noGrp="1"/>
          </p:cNvSpPr>
          <p:nvPr>
            <p:ph sz="quarter" idx="1"/>
          </p:nvPr>
        </p:nvSpPr>
        <p:spPr>
          <a:xfrm>
            <a:off x="838200" y="1676400"/>
            <a:ext cx="8305800" cy="4953000"/>
          </a:xfrm>
        </p:spPr>
        <p:txBody>
          <a:bodyPr>
            <a:normAutofit/>
          </a:bodyPr>
          <a:lstStyle/>
          <a:p>
            <a:pPr algn="just"/>
            <a:r>
              <a:rPr lang="fa-IR" sz="2400" dirty="0" smtClean="0">
                <a:solidFill>
                  <a:srgbClr val="FFC000"/>
                </a:solidFill>
                <a:cs typeface="Zar" pitchFamily="2" charset="-78"/>
              </a:rPr>
              <a:t>مفاهيم صدا و سکوت: </a:t>
            </a:r>
            <a:r>
              <a:rPr lang="fa-IR" sz="2400" dirty="0" smtClean="0">
                <a:cs typeface="Zar" pitchFamily="2" charset="-78"/>
              </a:rPr>
              <a:t>خلق موسيقي به واسطه فرورفتن صدا از طريق درهم شکسته شدن با سکوت (فکوهي، 1392).</a:t>
            </a:r>
          </a:p>
          <a:p>
            <a:pPr algn="just"/>
            <a:r>
              <a:rPr lang="fa-IR" sz="2400" dirty="0" smtClean="0">
                <a:solidFill>
                  <a:srgbClr val="FFC000"/>
                </a:solidFill>
                <a:cs typeface="Zar" pitchFamily="2" charset="-78"/>
              </a:rPr>
              <a:t>مفاهيم صدا و زندگي روزمره: </a:t>
            </a:r>
            <a:r>
              <a:rPr lang="fa-IR" sz="2400" dirty="0" smtClean="0">
                <a:cs typeface="Zar" pitchFamily="2" charset="-78"/>
              </a:rPr>
              <a:t>تبديل صدا به موسيقي از طريق اشياء روزمره و پيش پاافتاده (همان)؛ وارياسيون هايي عيني از تم ذهني.</a:t>
            </a:r>
          </a:p>
          <a:p>
            <a:pPr algn="just"/>
            <a:r>
              <a:rPr lang="fa-IR" sz="2400" dirty="0" smtClean="0">
                <a:solidFill>
                  <a:srgbClr val="FFC000"/>
                </a:solidFill>
                <a:cs typeface="Zar" pitchFamily="2" charset="-78"/>
              </a:rPr>
              <a:t>مفاهيم ريتم، تکرار و حيات: </a:t>
            </a:r>
            <a:r>
              <a:rPr lang="fa-IR" sz="2400" dirty="0" smtClean="0">
                <a:cs typeface="Zar" pitchFamily="2" charset="-78"/>
              </a:rPr>
              <a:t>حضور و تکرار ريتم هاي حياتي بدن (ريتم تنفسي، کنش و واکنش عصبي، ريتم گوارشي و...) در موسيقي (فکوهي، 1383). </a:t>
            </a:r>
          </a:p>
          <a:p>
            <a:pPr algn="ctr">
              <a:buNone/>
            </a:pPr>
            <a:r>
              <a:rPr lang="fa-IR" sz="2400" dirty="0" smtClean="0">
                <a:cs typeface="Zar" pitchFamily="2" charset="-78"/>
              </a:rPr>
              <a:t> ”مازادي (ذهني) که در فرآيند خلق موسيقي به ريتم هاي (عيني) اضافه مي شود، چيست؟“</a:t>
            </a:r>
          </a:p>
          <a:p>
            <a:pPr algn="ctr">
              <a:buNone/>
            </a:pPr>
            <a:endParaRPr lang="fa-IR" sz="2400" dirty="0" smtClean="0">
              <a:solidFill>
                <a:srgbClr val="92D050"/>
              </a:solidFill>
              <a:cs typeface="Zar" pitchFamily="2" charset="-78"/>
            </a:endParaRPr>
          </a:p>
          <a:p>
            <a:pPr algn="ctr">
              <a:buNone/>
            </a:pPr>
            <a:r>
              <a:rPr lang="fa-IR" sz="2400" u="sng" dirty="0" smtClean="0">
                <a:solidFill>
                  <a:srgbClr val="FFC000"/>
                </a:solidFill>
                <a:cs typeface="Zar" pitchFamily="2" charset="-78"/>
              </a:rPr>
              <a:t>يک فرضيه مقدماتي : ارتعاش و طنين اشياء (فکوهي: 1393) در فضاي آکوستيک</a:t>
            </a:r>
          </a:p>
          <a:p>
            <a:pPr algn="just">
              <a:buNone/>
            </a:pPr>
            <a:endParaRPr lang="fa-IR" sz="2400" dirty="0" smtClean="0">
              <a:solidFill>
                <a:srgbClr val="002060"/>
              </a:solidFill>
              <a:cs typeface="Zar" pitchFamily="2" charset="-78"/>
            </a:endParaRPr>
          </a:p>
          <a:p>
            <a:pPr algn="just"/>
            <a:endParaRPr lang="fa-IR" sz="2400" dirty="0" smtClean="0">
              <a:solidFill>
                <a:srgbClr val="002060"/>
              </a:solidFill>
              <a:cs typeface="Zar" pitchFamily="2" charset="-78"/>
            </a:endParaRPr>
          </a:p>
          <a:p>
            <a:pPr algn="just"/>
            <a:endParaRPr lang="fa-IR" sz="2400" dirty="0" smtClean="0">
              <a:solidFill>
                <a:srgbClr val="FF0000"/>
              </a:solidFill>
              <a:cs typeface="Zar" pitchFamily="2" charset="-78"/>
            </a:endParaRPr>
          </a:p>
          <a:p>
            <a:pPr algn="just"/>
            <a:endParaRPr lang="fa-IR" sz="2400" dirty="0" smtClean="0">
              <a:solidFill>
                <a:srgbClr val="92D050"/>
              </a:solidFill>
              <a:latin typeface="+mj-lt"/>
              <a:ea typeface="+mj-ea"/>
              <a:cs typeface="Zar" pitchFamily="2" charset="-78"/>
            </a:endParaRPr>
          </a:p>
          <a:p>
            <a:endParaRPr lang="fa-IR" sz="2800" dirty="0" smtClean="0">
              <a:solidFill>
                <a:srgbClr val="FF0000"/>
              </a:solidFill>
              <a:latin typeface="+mj-lt"/>
              <a:ea typeface="+mj-ea"/>
              <a:cs typeface="Zar" pitchFamily="2" charset="-78"/>
            </a:endParaRPr>
          </a:p>
        </p:txBody>
      </p:sp>
      <p:cxnSp>
        <p:nvCxnSpPr>
          <p:cNvPr id="5" name="Straight Arrow Connector 4"/>
          <p:cNvCxnSpPr/>
          <p:nvPr/>
        </p:nvCxnSpPr>
        <p:spPr>
          <a:xfrm rot="5400000">
            <a:off x="-494903" y="3315097"/>
            <a:ext cx="2056606" cy="1588"/>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130643" y="1676400"/>
            <a:ext cx="824265" cy="646331"/>
          </a:xfrm>
          <a:prstGeom prst="rect">
            <a:avLst/>
          </a:prstGeom>
          <a:noFill/>
        </p:spPr>
        <p:txBody>
          <a:bodyPr wrap="none" rtlCol="1">
            <a:spAutoFit/>
          </a:bodyPr>
          <a:lstStyle/>
          <a:p>
            <a:pPr algn="ctr"/>
            <a:r>
              <a:rPr lang="fa-IR" b="1" dirty="0" smtClean="0">
                <a:latin typeface="+mj-lt"/>
                <a:ea typeface="+mj-ea"/>
                <a:cs typeface="Zar" pitchFamily="2" charset="-78"/>
              </a:rPr>
              <a:t>رويکرد</a:t>
            </a:r>
          </a:p>
          <a:p>
            <a:pPr algn="ctr"/>
            <a:r>
              <a:rPr lang="fa-IR" b="1" dirty="0" smtClean="0">
                <a:latin typeface="+mj-lt"/>
                <a:ea typeface="+mj-ea"/>
                <a:cs typeface="Zar" pitchFamily="2" charset="-78"/>
              </a:rPr>
              <a:t> ابژکتيو</a:t>
            </a:r>
          </a:p>
        </p:txBody>
      </p:sp>
      <p:sp>
        <p:nvSpPr>
          <p:cNvPr id="8" name="TextBox 7"/>
          <p:cNvSpPr txBox="1"/>
          <p:nvPr/>
        </p:nvSpPr>
        <p:spPr>
          <a:xfrm>
            <a:off x="0" y="4572000"/>
            <a:ext cx="1143000" cy="923330"/>
          </a:xfrm>
          <a:prstGeom prst="rect">
            <a:avLst/>
          </a:prstGeom>
          <a:noFill/>
        </p:spPr>
        <p:txBody>
          <a:bodyPr wrap="square" rtlCol="1">
            <a:spAutoFit/>
          </a:bodyPr>
          <a:lstStyle/>
          <a:p>
            <a:pPr algn="ctr"/>
            <a:r>
              <a:rPr lang="fa-IR" b="1" dirty="0" smtClean="0">
                <a:latin typeface="+mj-lt"/>
                <a:ea typeface="+mj-ea"/>
                <a:cs typeface="Zar" pitchFamily="2" charset="-78"/>
              </a:rPr>
              <a:t>رويکرد</a:t>
            </a:r>
          </a:p>
          <a:p>
            <a:pPr algn="ctr"/>
            <a:r>
              <a:rPr lang="fa-IR" b="1" dirty="0" smtClean="0">
                <a:latin typeface="+mj-lt"/>
                <a:ea typeface="+mj-ea"/>
                <a:cs typeface="Zar" pitchFamily="2" charset="-78"/>
              </a:rPr>
              <a:t> ابژکتيو و سوبژکتيو</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wipe(down)">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grpId="0" nodeType="clickEffect">
                                  <p:stCondLst>
                                    <p:cond delay="0"/>
                                  </p:stCondLst>
                                  <p:childTnLst>
                                    <p:set>
                                      <p:cBhvr>
                                        <p:cTn id="31" dur="1" fill="hold">
                                          <p:stCondLst>
                                            <p:cond delay="0"/>
                                          </p:stCondLst>
                                        </p:cTn>
                                        <p:tgtEl>
                                          <p:spTgt spid="6"/>
                                        </p:tgtEl>
                                        <p:attrNameLst>
                                          <p:attrName>style.visibility</p:attrName>
                                        </p:attrNameLst>
                                      </p:cBhvr>
                                      <p:to>
                                        <p:strVal val="visible"/>
                                      </p:to>
                                    </p:set>
                                    <p:anim calcmode="lin" valueType="num">
                                      <p:cBhvr additive="base">
                                        <p:cTn id="32" dur="500" fill="hold"/>
                                        <p:tgtEl>
                                          <p:spTgt spid="6"/>
                                        </p:tgtEl>
                                        <p:attrNameLst>
                                          <p:attrName>ppt_x</p:attrName>
                                        </p:attrNameLst>
                                      </p:cBhvr>
                                      <p:tavLst>
                                        <p:tav tm="0">
                                          <p:val>
                                            <p:strVal val="#ppt_x"/>
                                          </p:val>
                                        </p:tav>
                                        <p:tav tm="100000">
                                          <p:val>
                                            <p:strVal val="#ppt_x"/>
                                          </p:val>
                                        </p:tav>
                                      </p:tavLst>
                                    </p:anim>
                                    <p:anim calcmode="lin" valueType="num">
                                      <p:cBhvr additive="base">
                                        <p:cTn id="33" dur="500" fill="hold"/>
                                        <p:tgtEl>
                                          <p:spTgt spid="6"/>
                                        </p:tgtEl>
                                        <p:attrNameLst>
                                          <p:attrName>ppt_y</p:attrName>
                                        </p:attrNameLst>
                                      </p:cBhvr>
                                      <p:tavLst>
                                        <p:tav tm="0">
                                          <p:val>
                                            <p:strVal val="1+#ppt_h/2"/>
                                          </p:val>
                                        </p:tav>
                                        <p:tav tm="100000">
                                          <p:val>
                                            <p:strVal val="#ppt_y"/>
                                          </p:val>
                                        </p:tav>
                                      </p:tavLst>
                                    </p:anim>
                                  </p:childTnLst>
                                </p:cTn>
                              </p:par>
                              <p:par>
                                <p:cTn id="34" presetID="2" presetClass="entr" presetSubtype="4" fill="hold" nodeType="withEffect">
                                  <p:stCondLst>
                                    <p:cond delay="0"/>
                                  </p:stCondLst>
                                  <p:childTnLst>
                                    <p:set>
                                      <p:cBhvr>
                                        <p:cTn id="35" dur="1" fill="hold">
                                          <p:stCondLst>
                                            <p:cond delay="0"/>
                                          </p:stCondLst>
                                        </p:cTn>
                                        <p:tgtEl>
                                          <p:spTgt spid="5"/>
                                        </p:tgtEl>
                                        <p:attrNameLst>
                                          <p:attrName>style.visibility</p:attrName>
                                        </p:attrNameLst>
                                      </p:cBhvr>
                                      <p:to>
                                        <p:strVal val="visible"/>
                                      </p:to>
                                    </p:set>
                                    <p:anim calcmode="lin" valueType="num">
                                      <p:cBhvr additive="base">
                                        <p:cTn id="36" dur="500" fill="hold"/>
                                        <p:tgtEl>
                                          <p:spTgt spid="5"/>
                                        </p:tgtEl>
                                        <p:attrNameLst>
                                          <p:attrName>ppt_x</p:attrName>
                                        </p:attrNameLst>
                                      </p:cBhvr>
                                      <p:tavLst>
                                        <p:tav tm="0">
                                          <p:val>
                                            <p:strVal val="#ppt_x"/>
                                          </p:val>
                                        </p:tav>
                                        <p:tav tm="100000">
                                          <p:val>
                                            <p:strVal val="#ppt_x"/>
                                          </p:val>
                                        </p:tav>
                                      </p:tavLst>
                                    </p:anim>
                                    <p:anim calcmode="lin" valueType="num">
                                      <p:cBhvr additive="base">
                                        <p:cTn id="37" dur="500" fill="hold"/>
                                        <p:tgtEl>
                                          <p:spTgt spid="5"/>
                                        </p:tgtEl>
                                        <p:attrNameLst>
                                          <p:attrName>ppt_y</p:attrName>
                                        </p:attrNameLst>
                                      </p:cBhvr>
                                      <p:tavLst>
                                        <p:tav tm="0">
                                          <p:val>
                                            <p:strVal val="1+#ppt_h/2"/>
                                          </p:val>
                                        </p:tav>
                                        <p:tav tm="100000">
                                          <p:val>
                                            <p:strVal val="#ppt_y"/>
                                          </p:val>
                                        </p:tav>
                                      </p:tavLst>
                                    </p:anim>
                                  </p:childTnLst>
                                </p:cTn>
                              </p:par>
                              <p:par>
                                <p:cTn id="38" presetID="2" presetClass="entr" presetSubtype="4" fill="hold" grpId="0" nodeType="withEffect">
                                  <p:stCondLst>
                                    <p:cond delay="0"/>
                                  </p:stCondLst>
                                  <p:childTnLst>
                                    <p:set>
                                      <p:cBhvr>
                                        <p:cTn id="39" dur="1" fill="hold">
                                          <p:stCondLst>
                                            <p:cond delay="0"/>
                                          </p:stCondLst>
                                        </p:cTn>
                                        <p:tgtEl>
                                          <p:spTgt spid="8"/>
                                        </p:tgtEl>
                                        <p:attrNameLst>
                                          <p:attrName>style.visibility</p:attrName>
                                        </p:attrNameLst>
                                      </p:cBhvr>
                                      <p:to>
                                        <p:strVal val="visible"/>
                                      </p:to>
                                    </p:set>
                                    <p:anim calcmode="lin" valueType="num">
                                      <p:cBhvr additive="base">
                                        <p:cTn id="40" dur="500" fill="hold"/>
                                        <p:tgtEl>
                                          <p:spTgt spid="8"/>
                                        </p:tgtEl>
                                        <p:attrNameLst>
                                          <p:attrName>ppt_x</p:attrName>
                                        </p:attrNameLst>
                                      </p:cBhvr>
                                      <p:tavLst>
                                        <p:tav tm="0">
                                          <p:val>
                                            <p:strVal val="#ppt_x"/>
                                          </p:val>
                                        </p:tav>
                                        <p:tav tm="100000">
                                          <p:val>
                                            <p:strVal val="#ppt_x"/>
                                          </p:val>
                                        </p:tav>
                                      </p:tavLst>
                                    </p:anim>
                                    <p:anim calcmode="lin" valueType="num">
                                      <p:cBhvr additive="base">
                                        <p:cTn id="41"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6" grpId="0"/>
      <p:bldP spid="8" grpId="0"/>
    </p:bld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76200"/>
            <a:ext cx="9144000" cy="990600"/>
          </a:xfrm>
        </p:spPr>
        <p:txBody>
          <a:bodyPr>
            <a:normAutofit/>
          </a:bodyPr>
          <a:lstStyle/>
          <a:p>
            <a:pPr algn="ctr"/>
            <a:r>
              <a:rPr lang="fa-IR" sz="2800" dirty="0" smtClean="0">
                <a:solidFill>
                  <a:srgbClr val="92D050"/>
                </a:solidFill>
                <a:cs typeface="Zar" pitchFamily="2" charset="-78"/>
              </a:rPr>
              <a:t>مفاهيم ميان رشته اي جهت دهنده به مطالعات انسان شناختي موسيقي</a:t>
            </a:r>
            <a:endParaRPr lang="fa-IR" sz="2600" dirty="0"/>
          </a:p>
        </p:txBody>
      </p:sp>
      <p:sp>
        <p:nvSpPr>
          <p:cNvPr id="3" name="Content Placeholder 2"/>
          <p:cNvSpPr>
            <a:spLocks noGrp="1"/>
          </p:cNvSpPr>
          <p:nvPr>
            <p:ph sz="quarter" idx="1"/>
          </p:nvPr>
        </p:nvSpPr>
        <p:spPr>
          <a:xfrm>
            <a:off x="228600" y="1600200"/>
            <a:ext cx="8763000" cy="5257800"/>
          </a:xfrm>
        </p:spPr>
        <p:txBody>
          <a:bodyPr>
            <a:normAutofit/>
          </a:bodyPr>
          <a:lstStyle/>
          <a:p>
            <a:pPr algn="just"/>
            <a:r>
              <a:rPr lang="fa-IR" sz="2000" dirty="0" smtClean="0">
                <a:solidFill>
                  <a:srgbClr val="FFC000"/>
                </a:solidFill>
                <a:cs typeface="Zar" pitchFamily="2" charset="-78"/>
              </a:rPr>
              <a:t>مفاهيم آکوستيک و زيست بوم: </a:t>
            </a:r>
            <a:r>
              <a:rPr lang="fa-IR" sz="2000" dirty="0" smtClean="0">
                <a:solidFill>
                  <a:srgbClr val="92D050"/>
                </a:solidFill>
                <a:cs typeface="Zar" pitchFamily="2" charset="-78"/>
              </a:rPr>
              <a:t>شرحي مختصر از ايده </a:t>
            </a:r>
            <a:r>
              <a:rPr lang="en-US" sz="2400" dirty="0" smtClean="0">
                <a:solidFill>
                  <a:srgbClr val="92D050"/>
                </a:solidFill>
                <a:latin typeface="Perpetua" pitchFamily="18" charset="0"/>
              </a:rPr>
              <a:t>echo-muse-ecology</a:t>
            </a:r>
            <a:r>
              <a:rPr lang="fa-IR" sz="2000" dirty="0" smtClean="0">
                <a:solidFill>
                  <a:srgbClr val="92D050"/>
                </a:solidFill>
              </a:rPr>
              <a:t> </a:t>
            </a:r>
            <a:r>
              <a:rPr lang="fa-IR" sz="2000" dirty="0" smtClean="0">
                <a:solidFill>
                  <a:srgbClr val="92D050"/>
                </a:solidFill>
                <a:cs typeface="Zar" pitchFamily="2" charset="-78"/>
              </a:rPr>
              <a:t>استيون فلد (1994)</a:t>
            </a:r>
          </a:p>
          <a:p>
            <a:pPr>
              <a:buNone/>
            </a:pPr>
            <a:r>
              <a:rPr lang="fa-IR" sz="2400" dirty="0" smtClean="0">
                <a:solidFill>
                  <a:srgbClr val="92D050"/>
                </a:solidFill>
                <a:cs typeface="Zar" pitchFamily="2" charset="-78"/>
              </a:rPr>
              <a:t>         آواي آهنگين پرندگان </a:t>
            </a:r>
            <a:r>
              <a:rPr lang="fa-IR" sz="2400" dirty="0" smtClean="0">
                <a:solidFill>
                  <a:srgbClr val="92D050"/>
                </a:solidFill>
                <a:latin typeface="Perpetua" pitchFamily="18" charset="0"/>
              </a:rPr>
              <a:t>(</a:t>
            </a:r>
            <a:r>
              <a:rPr lang="en-US" sz="2400" dirty="0" smtClean="0">
                <a:solidFill>
                  <a:srgbClr val="92D050"/>
                </a:solidFill>
                <a:latin typeface="Perpetua" pitchFamily="18" charset="0"/>
              </a:rPr>
              <a:t>Bird Sound Word</a:t>
            </a:r>
            <a:r>
              <a:rPr lang="fa-IR" sz="2400" dirty="0" smtClean="0">
                <a:solidFill>
                  <a:srgbClr val="92D050"/>
                </a:solidFill>
                <a:latin typeface="Perpetua" pitchFamily="18" charset="0"/>
              </a:rPr>
              <a:t>) </a:t>
            </a:r>
            <a:r>
              <a:rPr lang="fa-IR" sz="2400" dirty="0" smtClean="0">
                <a:solidFill>
                  <a:srgbClr val="92D050"/>
                </a:solidFill>
                <a:cs typeface="Zar" pitchFamily="2" charset="-78"/>
              </a:rPr>
              <a:t>درجنگل هاي استوايي پاپوآگينه نو</a:t>
            </a:r>
            <a:endParaRPr lang="en-US" sz="2400" dirty="0" smtClean="0">
              <a:solidFill>
                <a:srgbClr val="92D050"/>
              </a:solidFill>
              <a:cs typeface="Zar" pitchFamily="2" charset="-78"/>
            </a:endParaRPr>
          </a:p>
          <a:p>
            <a:pPr algn="just">
              <a:buNone/>
            </a:pPr>
            <a:endParaRPr lang="fa-IR" sz="2400" dirty="0" smtClean="0">
              <a:solidFill>
                <a:srgbClr val="002060"/>
              </a:solidFill>
              <a:cs typeface="Zar" pitchFamily="2" charset="-78"/>
            </a:endParaRPr>
          </a:p>
          <a:p>
            <a:pPr algn="just">
              <a:buNone/>
            </a:pPr>
            <a:r>
              <a:rPr lang="fa-IR" sz="2400" dirty="0" smtClean="0">
                <a:solidFill>
                  <a:srgbClr val="002060"/>
                </a:solidFill>
                <a:cs typeface="Zar" pitchFamily="2" charset="-78"/>
              </a:rPr>
              <a:t>                                                                                </a:t>
            </a:r>
          </a:p>
          <a:p>
            <a:pPr algn="just">
              <a:buNone/>
            </a:pPr>
            <a:endParaRPr lang="fa-IR" sz="2400" dirty="0" smtClean="0">
              <a:solidFill>
                <a:srgbClr val="002060"/>
              </a:solidFill>
              <a:cs typeface="Zar" pitchFamily="2" charset="-78"/>
            </a:endParaRPr>
          </a:p>
          <a:p>
            <a:pPr algn="just">
              <a:buNone/>
            </a:pPr>
            <a:endParaRPr lang="fa-IR" sz="2400" dirty="0" smtClean="0">
              <a:solidFill>
                <a:srgbClr val="002060"/>
              </a:solidFill>
              <a:cs typeface="Zar" pitchFamily="2" charset="-78"/>
            </a:endParaRPr>
          </a:p>
          <a:p>
            <a:pPr>
              <a:buNone/>
            </a:pPr>
            <a:endParaRPr lang="fa-IR" sz="2400" dirty="0" smtClean="0"/>
          </a:p>
          <a:p>
            <a:pPr>
              <a:buNone/>
            </a:pPr>
            <a:endParaRPr lang="fa-IR" sz="2400" dirty="0" smtClean="0"/>
          </a:p>
          <a:p>
            <a:pPr>
              <a:buNone/>
            </a:pPr>
            <a:endParaRPr lang="fa-IR" sz="2400" dirty="0" smtClean="0"/>
          </a:p>
        </p:txBody>
      </p:sp>
      <p:graphicFrame>
        <p:nvGraphicFramePr>
          <p:cNvPr id="4" name="Diagram 3"/>
          <p:cNvGraphicFramePr/>
          <p:nvPr/>
        </p:nvGraphicFramePr>
        <p:xfrm>
          <a:off x="2438400" y="2514600"/>
          <a:ext cx="4724400" cy="2438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extBox 4"/>
          <p:cNvSpPr txBox="1"/>
          <p:nvPr/>
        </p:nvSpPr>
        <p:spPr>
          <a:xfrm>
            <a:off x="1524000" y="2590800"/>
            <a:ext cx="1681409" cy="1477328"/>
          </a:xfrm>
          <a:prstGeom prst="rect">
            <a:avLst/>
          </a:prstGeom>
          <a:noFill/>
        </p:spPr>
        <p:txBody>
          <a:bodyPr wrap="square" rtlCol="1">
            <a:spAutoFit/>
          </a:bodyPr>
          <a:lstStyle/>
          <a:p>
            <a:pPr lvl="0" algn="just" rtl="1"/>
            <a:r>
              <a:rPr lang="fa-IR" dirty="0" smtClean="0">
                <a:solidFill>
                  <a:srgbClr val="00B050"/>
                </a:solidFill>
                <a:cs typeface="Zar" pitchFamily="2" charset="-78"/>
              </a:rPr>
              <a:t>عوض شدن کيفيت تم اصلي به واسطه شدت  سايه روشن فضاي ارتعاش يافته</a:t>
            </a:r>
          </a:p>
          <a:p>
            <a:endParaRPr lang="fa-IR" dirty="0">
              <a:solidFill>
                <a:srgbClr val="00B050"/>
              </a:solidFill>
            </a:endParaRPr>
          </a:p>
        </p:txBody>
      </p:sp>
      <p:sp>
        <p:nvSpPr>
          <p:cNvPr id="6" name="TextBox 5"/>
          <p:cNvSpPr txBox="1"/>
          <p:nvPr/>
        </p:nvSpPr>
        <p:spPr>
          <a:xfrm>
            <a:off x="6629400" y="2667000"/>
            <a:ext cx="1910009" cy="923330"/>
          </a:xfrm>
          <a:prstGeom prst="rect">
            <a:avLst/>
          </a:prstGeom>
          <a:noFill/>
        </p:spPr>
        <p:txBody>
          <a:bodyPr wrap="square" rtlCol="1">
            <a:spAutoFit/>
          </a:bodyPr>
          <a:lstStyle/>
          <a:p>
            <a:pPr lvl="0" algn="just" rtl="1"/>
            <a:r>
              <a:rPr lang="fa-IR" dirty="0" smtClean="0">
                <a:solidFill>
                  <a:srgbClr val="FF0000"/>
                </a:solidFill>
                <a:cs typeface="Zar" pitchFamily="2" charset="-78"/>
              </a:rPr>
              <a:t>کيفيت متغيّرِ تکرار و ارتعاش تم اصلي آواي پرندگان</a:t>
            </a:r>
            <a:endParaRPr lang="fa-IR" dirty="0">
              <a:solidFill>
                <a:srgbClr val="FF0000"/>
              </a:solidFill>
            </a:endParaRPr>
          </a:p>
        </p:txBody>
      </p:sp>
      <p:cxnSp>
        <p:nvCxnSpPr>
          <p:cNvPr id="8" name="Straight Arrow Connector 7"/>
          <p:cNvCxnSpPr/>
          <p:nvPr/>
        </p:nvCxnSpPr>
        <p:spPr>
          <a:xfrm rot="10800000" flipV="1">
            <a:off x="3429000" y="3124200"/>
            <a:ext cx="533400" cy="76200"/>
          </a:xfrm>
          <a:prstGeom prst="straightConnector1">
            <a:avLst/>
          </a:prstGeom>
          <a:ln w="38100">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5638800" y="3048000"/>
            <a:ext cx="685800" cy="7620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51" name="TextBox 50"/>
          <p:cNvSpPr txBox="1"/>
          <p:nvPr/>
        </p:nvSpPr>
        <p:spPr>
          <a:xfrm>
            <a:off x="76200" y="5105400"/>
            <a:ext cx="8991600" cy="1754326"/>
          </a:xfrm>
          <a:prstGeom prst="rect">
            <a:avLst/>
          </a:prstGeom>
          <a:noFill/>
        </p:spPr>
        <p:txBody>
          <a:bodyPr wrap="square" rtlCol="1">
            <a:spAutoFit/>
          </a:bodyPr>
          <a:lstStyle/>
          <a:p>
            <a:pPr lvl="0" algn="just" rtl="1"/>
            <a:r>
              <a:rPr lang="fa-IR" dirty="0" smtClean="0">
                <a:solidFill>
                  <a:schemeClr val="accent2">
                    <a:lumMod val="50000"/>
                  </a:schemeClr>
                </a:solidFill>
                <a:cs typeface="Zar" pitchFamily="2" charset="-78"/>
              </a:rPr>
              <a:t>1 - عناصر فضايي زيست بوم (لحن/حجم و شدت تکرارآواز پرنده، شدت نور، پوشش گياهي و...) ناخودآگاه خاطراتي از اجداد بوميان را بر آنها آشکار مي سازند (بومياني که به مکاني که پرندگان در آن آواز مي خواندند، تعلق داشتند).</a:t>
            </a:r>
          </a:p>
          <a:p>
            <a:pPr lvl="0" algn="just" rtl="1"/>
            <a:r>
              <a:rPr lang="fa-IR" dirty="0" smtClean="0">
                <a:solidFill>
                  <a:schemeClr val="accent2">
                    <a:lumMod val="50000"/>
                  </a:schemeClr>
                </a:solidFill>
                <a:cs typeface="Zar" pitchFamily="2" charset="-78"/>
              </a:rPr>
              <a:t>2- اين رخداد در حين تلاش بوميان براي انعکاس، تقليد، کلام دار، آهنگين کردن، بازنمايي رقاصانه خلسه وار و شاعرانه کردن از خود بي خود آواز پرندگان  شکل مي گيرد (مورد مشابه کارناوال در تمدن مسيحي/اروپايي).</a:t>
            </a:r>
          </a:p>
          <a:p>
            <a:pPr lvl="0" algn="just" rtl="1"/>
            <a:r>
              <a:rPr lang="fa-IR" dirty="0" smtClean="0">
                <a:solidFill>
                  <a:schemeClr val="accent2">
                    <a:lumMod val="50000"/>
                  </a:schemeClr>
                </a:solidFill>
                <a:cs typeface="Zar" pitchFamily="2" charset="-78"/>
              </a:rPr>
              <a:t>3 - در خاطرات فراخوان شده، ارواح  امور فراموش شده و سنت ها را به زنده گان يادآوري مي کنند، هشدارمي دهند و انتظاراتشان را بيان مي کنند.</a:t>
            </a:r>
            <a:endParaRPr lang="fa-IR" dirty="0">
              <a:solidFill>
                <a:schemeClr val="accent2">
                  <a:lumMod val="50000"/>
                </a:schemeClr>
              </a:solidFill>
              <a:cs typeface="Zar" pitchFamily="2" charset="-78"/>
            </a:endParaRPr>
          </a:p>
        </p:txBody>
      </p:sp>
      <p:sp>
        <p:nvSpPr>
          <p:cNvPr id="52" name="TextBox 51"/>
          <p:cNvSpPr txBox="1"/>
          <p:nvPr/>
        </p:nvSpPr>
        <p:spPr>
          <a:xfrm>
            <a:off x="1981200" y="3886200"/>
            <a:ext cx="1681409" cy="1200329"/>
          </a:xfrm>
          <a:prstGeom prst="rect">
            <a:avLst/>
          </a:prstGeom>
          <a:noFill/>
        </p:spPr>
        <p:txBody>
          <a:bodyPr wrap="square" rtlCol="1">
            <a:spAutoFit/>
          </a:bodyPr>
          <a:lstStyle/>
          <a:p>
            <a:pPr lvl="0" algn="ctr" rtl="1"/>
            <a:r>
              <a:rPr lang="fa-IR" dirty="0" smtClean="0">
                <a:solidFill>
                  <a:srgbClr val="FFFF00"/>
                </a:solidFill>
                <a:cs typeface="Zar" pitchFamily="2" charset="-78"/>
              </a:rPr>
              <a:t>مکانمند کردن و نامگذاري موقعيت هاي مختصاتي جنگل </a:t>
            </a:r>
            <a:r>
              <a:rPr lang="en-US" dirty="0" smtClean="0">
                <a:solidFill>
                  <a:srgbClr val="FFFF00"/>
                </a:solidFill>
                <a:latin typeface="Perpetua" pitchFamily="18" charset="0"/>
                <a:cs typeface="Zar" pitchFamily="2" charset="-78"/>
              </a:rPr>
              <a:t>(path)</a:t>
            </a:r>
            <a:endParaRPr lang="fa-IR" dirty="0">
              <a:solidFill>
                <a:srgbClr val="FFFF00"/>
              </a:solidFill>
              <a:latin typeface="Perpetua" pitchFamily="18" charset="0"/>
            </a:endParaRPr>
          </a:p>
        </p:txBody>
      </p:sp>
      <p:cxnSp>
        <p:nvCxnSpPr>
          <p:cNvPr id="53" name="Straight Arrow Connector 52"/>
          <p:cNvCxnSpPr/>
          <p:nvPr/>
        </p:nvCxnSpPr>
        <p:spPr>
          <a:xfrm rot="10800000" flipV="1">
            <a:off x="3581400" y="4114800"/>
            <a:ext cx="838200" cy="76200"/>
          </a:xfrm>
          <a:prstGeom prst="straightConnector1">
            <a:avLst/>
          </a:prstGeom>
          <a:ln w="38100">
            <a:solidFill>
              <a:srgbClr val="FFFF00"/>
            </a:solidFill>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a:off x="5029200" y="3581400"/>
            <a:ext cx="914400" cy="304800"/>
          </a:xfrm>
          <a:prstGeom prst="straightConnector1">
            <a:avLst/>
          </a:prstGeom>
          <a:ln w="38100">
            <a:solidFill>
              <a:srgbClr val="0070C0"/>
            </a:solidFill>
            <a:tailEnd type="arrow"/>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6019800" y="3505200"/>
            <a:ext cx="1681409" cy="1754326"/>
          </a:xfrm>
          <a:prstGeom prst="rect">
            <a:avLst/>
          </a:prstGeom>
          <a:noFill/>
        </p:spPr>
        <p:txBody>
          <a:bodyPr wrap="square" rtlCol="1">
            <a:spAutoFit/>
          </a:bodyPr>
          <a:lstStyle/>
          <a:p>
            <a:pPr lvl="0" algn="just" rtl="1"/>
            <a:r>
              <a:rPr lang="fa-IR" dirty="0" smtClean="0">
                <a:solidFill>
                  <a:srgbClr val="0070C0"/>
                </a:solidFill>
                <a:cs typeface="Zar" pitchFamily="2" charset="-78"/>
              </a:rPr>
              <a:t>عوض شدن کيفيت تم اصلي به واسطه تغيير نوع پوشش گياهی فضاي  ارتعاش يافته</a:t>
            </a:r>
          </a:p>
          <a:p>
            <a:endParaRPr lang="fa-IR" dirty="0">
              <a:solidFill>
                <a:srgbClr val="00B050"/>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down)">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 calcmode="lin" valueType="num">
                                      <p:cBhvr additive="base">
                                        <p:cTn id="22" dur="500" fill="hold"/>
                                        <p:tgtEl>
                                          <p:spTgt spid="6"/>
                                        </p:tgtEl>
                                        <p:attrNameLst>
                                          <p:attrName>ppt_x</p:attrName>
                                        </p:attrNameLst>
                                      </p:cBhvr>
                                      <p:tavLst>
                                        <p:tav tm="0">
                                          <p:val>
                                            <p:strVal val="#ppt_x"/>
                                          </p:val>
                                        </p:tav>
                                        <p:tav tm="100000">
                                          <p:val>
                                            <p:strVal val="#ppt_x"/>
                                          </p:val>
                                        </p:tav>
                                      </p:tavLst>
                                    </p:anim>
                                    <p:anim calcmode="lin" valueType="num">
                                      <p:cBhvr additive="base">
                                        <p:cTn id="23" dur="500" fill="hold"/>
                                        <p:tgtEl>
                                          <p:spTgt spid="6"/>
                                        </p:tgtEl>
                                        <p:attrNameLst>
                                          <p:attrName>ppt_y</p:attrName>
                                        </p:attrNameLst>
                                      </p:cBhvr>
                                      <p:tavLst>
                                        <p:tav tm="0">
                                          <p:val>
                                            <p:strVal val="1+#ppt_h/2"/>
                                          </p:val>
                                        </p:tav>
                                        <p:tav tm="100000">
                                          <p:val>
                                            <p:strVal val="#ppt_y"/>
                                          </p:val>
                                        </p:tav>
                                      </p:tavLst>
                                    </p:anim>
                                  </p:childTnLst>
                                </p:cTn>
                              </p:par>
                              <p:par>
                                <p:cTn id="24" presetID="2" presetClass="entr" presetSubtype="4" fill="hold" grpId="0" nodeType="withEffect">
                                  <p:stCondLst>
                                    <p:cond delay="0"/>
                                  </p:stCondLst>
                                  <p:childTnLst>
                                    <p:set>
                                      <p:cBhvr>
                                        <p:cTn id="25" dur="1" fill="hold">
                                          <p:stCondLst>
                                            <p:cond delay="0"/>
                                          </p:stCondLst>
                                        </p:cTn>
                                        <p:tgtEl>
                                          <p:spTgt spid="14"/>
                                        </p:tgtEl>
                                        <p:attrNameLst>
                                          <p:attrName>style.visibility</p:attrName>
                                        </p:attrNameLst>
                                      </p:cBhvr>
                                      <p:to>
                                        <p:strVal val="visible"/>
                                      </p:to>
                                    </p:set>
                                    <p:anim calcmode="lin" valueType="num">
                                      <p:cBhvr additive="base">
                                        <p:cTn id="26" dur="500" fill="hold"/>
                                        <p:tgtEl>
                                          <p:spTgt spid="14"/>
                                        </p:tgtEl>
                                        <p:attrNameLst>
                                          <p:attrName>ppt_x</p:attrName>
                                        </p:attrNameLst>
                                      </p:cBhvr>
                                      <p:tavLst>
                                        <p:tav tm="0">
                                          <p:val>
                                            <p:strVal val="#ppt_x"/>
                                          </p:val>
                                        </p:tav>
                                        <p:tav tm="100000">
                                          <p:val>
                                            <p:strVal val="#ppt_x"/>
                                          </p:val>
                                        </p:tav>
                                      </p:tavLst>
                                    </p:anim>
                                    <p:anim calcmode="lin" valueType="num">
                                      <p:cBhvr additive="base">
                                        <p:cTn id="27" dur="500" fill="hold"/>
                                        <p:tgtEl>
                                          <p:spTgt spid="14"/>
                                        </p:tgtEl>
                                        <p:attrNameLst>
                                          <p:attrName>ppt_y</p:attrName>
                                        </p:attrNameLst>
                                      </p:cBhvr>
                                      <p:tavLst>
                                        <p:tav tm="0">
                                          <p:val>
                                            <p:strVal val="1+#ppt_h/2"/>
                                          </p:val>
                                        </p:tav>
                                        <p:tav tm="100000">
                                          <p:val>
                                            <p:strVal val="#ppt_y"/>
                                          </p:val>
                                        </p:tav>
                                      </p:tavLst>
                                    </p:anim>
                                  </p:childTnLst>
                                </p:cTn>
                              </p:par>
                              <p:par>
                                <p:cTn id="28" presetID="2" presetClass="entr" presetSubtype="4" fill="hold" grpId="0" nodeType="withEffect">
                                  <p:stCondLst>
                                    <p:cond delay="0"/>
                                  </p:stCondLst>
                                  <p:childTnLst>
                                    <p:set>
                                      <p:cBhvr>
                                        <p:cTn id="29" dur="1" fill="hold">
                                          <p:stCondLst>
                                            <p:cond delay="0"/>
                                          </p:stCondLst>
                                        </p:cTn>
                                        <p:tgtEl>
                                          <p:spTgt spid="52"/>
                                        </p:tgtEl>
                                        <p:attrNameLst>
                                          <p:attrName>style.visibility</p:attrName>
                                        </p:attrNameLst>
                                      </p:cBhvr>
                                      <p:to>
                                        <p:strVal val="visible"/>
                                      </p:to>
                                    </p:set>
                                    <p:anim calcmode="lin" valueType="num">
                                      <p:cBhvr additive="base">
                                        <p:cTn id="30" dur="500" fill="hold"/>
                                        <p:tgtEl>
                                          <p:spTgt spid="52"/>
                                        </p:tgtEl>
                                        <p:attrNameLst>
                                          <p:attrName>ppt_x</p:attrName>
                                        </p:attrNameLst>
                                      </p:cBhvr>
                                      <p:tavLst>
                                        <p:tav tm="0">
                                          <p:val>
                                            <p:strVal val="#ppt_x"/>
                                          </p:val>
                                        </p:tav>
                                        <p:tav tm="100000">
                                          <p:val>
                                            <p:strVal val="#ppt_x"/>
                                          </p:val>
                                        </p:tav>
                                      </p:tavLst>
                                    </p:anim>
                                    <p:anim calcmode="lin" valueType="num">
                                      <p:cBhvr additive="base">
                                        <p:cTn id="31" dur="500" fill="hold"/>
                                        <p:tgtEl>
                                          <p:spTgt spid="52"/>
                                        </p:tgtEl>
                                        <p:attrNameLst>
                                          <p:attrName>ppt_y</p:attrName>
                                        </p:attrNameLst>
                                      </p:cBhvr>
                                      <p:tavLst>
                                        <p:tav tm="0">
                                          <p:val>
                                            <p:strVal val="1+#ppt_h/2"/>
                                          </p:val>
                                        </p:tav>
                                        <p:tav tm="100000">
                                          <p:val>
                                            <p:strVal val="#ppt_y"/>
                                          </p:val>
                                        </p:tav>
                                      </p:tavLst>
                                    </p:anim>
                                  </p:childTnLst>
                                </p:cTn>
                              </p:par>
                              <p:par>
                                <p:cTn id="32" presetID="2" presetClass="entr" presetSubtype="4" fill="hold" grpId="0" nodeType="withEffect">
                                  <p:stCondLst>
                                    <p:cond delay="0"/>
                                  </p:stCondLst>
                                  <p:childTnLst>
                                    <p:set>
                                      <p:cBhvr>
                                        <p:cTn id="33" dur="1" fill="hold">
                                          <p:stCondLst>
                                            <p:cond delay="0"/>
                                          </p:stCondLst>
                                        </p:cTn>
                                        <p:tgtEl>
                                          <p:spTgt spid="5"/>
                                        </p:tgtEl>
                                        <p:attrNameLst>
                                          <p:attrName>style.visibility</p:attrName>
                                        </p:attrNameLst>
                                      </p:cBhvr>
                                      <p:to>
                                        <p:strVal val="visible"/>
                                      </p:to>
                                    </p:set>
                                    <p:anim calcmode="lin" valueType="num">
                                      <p:cBhvr additive="base">
                                        <p:cTn id="34" dur="500" fill="hold"/>
                                        <p:tgtEl>
                                          <p:spTgt spid="5"/>
                                        </p:tgtEl>
                                        <p:attrNameLst>
                                          <p:attrName>ppt_x</p:attrName>
                                        </p:attrNameLst>
                                      </p:cBhvr>
                                      <p:tavLst>
                                        <p:tav tm="0">
                                          <p:val>
                                            <p:strVal val="#ppt_x"/>
                                          </p:val>
                                        </p:tav>
                                        <p:tav tm="100000">
                                          <p:val>
                                            <p:strVal val="#ppt_x"/>
                                          </p:val>
                                        </p:tav>
                                      </p:tavLst>
                                    </p:anim>
                                    <p:anim calcmode="lin" valueType="num">
                                      <p:cBhvr additive="base">
                                        <p:cTn id="35" dur="500" fill="hold"/>
                                        <p:tgtEl>
                                          <p:spTgt spid="5"/>
                                        </p:tgtEl>
                                        <p:attrNameLst>
                                          <p:attrName>ppt_y</p:attrName>
                                        </p:attrNameLst>
                                      </p:cBhvr>
                                      <p:tavLst>
                                        <p:tav tm="0">
                                          <p:val>
                                            <p:strVal val="1+#ppt_h/2"/>
                                          </p:val>
                                        </p:tav>
                                        <p:tav tm="100000">
                                          <p:val>
                                            <p:strVal val="#ppt_y"/>
                                          </p:val>
                                        </p:tav>
                                      </p:tavLst>
                                    </p:anim>
                                  </p:childTnLst>
                                </p:cTn>
                              </p:par>
                              <p:par>
                                <p:cTn id="36" presetID="2" presetClass="entr" presetSubtype="4" fill="hold" grpId="0" nodeType="withEffect">
                                  <p:stCondLst>
                                    <p:cond delay="0"/>
                                  </p:stCondLst>
                                  <p:childTnLst>
                                    <p:set>
                                      <p:cBhvr>
                                        <p:cTn id="37" dur="1" fill="hold">
                                          <p:stCondLst>
                                            <p:cond delay="0"/>
                                          </p:stCondLst>
                                        </p:cTn>
                                        <p:tgtEl>
                                          <p:spTgt spid="4"/>
                                        </p:tgtEl>
                                        <p:attrNameLst>
                                          <p:attrName>style.visibility</p:attrName>
                                        </p:attrNameLst>
                                      </p:cBhvr>
                                      <p:to>
                                        <p:strVal val="visible"/>
                                      </p:to>
                                    </p:set>
                                    <p:anim calcmode="lin" valueType="num">
                                      <p:cBhvr additive="base">
                                        <p:cTn id="38" dur="500" fill="hold"/>
                                        <p:tgtEl>
                                          <p:spTgt spid="4"/>
                                        </p:tgtEl>
                                        <p:attrNameLst>
                                          <p:attrName>ppt_x</p:attrName>
                                        </p:attrNameLst>
                                      </p:cBhvr>
                                      <p:tavLst>
                                        <p:tav tm="0">
                                          <p:val>
                                            <p:strVal val="#ppt_x"/>
                                          </p:val>
                                        </p:tav>
                                        <p:tav tm="100000">
                                          <p:val>
                                            <p:strVal val="#ppt_x"/>
                                          </p:val>
                                        </p:tav>
                                      </p:tavLst>
                                    </p:anim>
                                    <p:anim calcmode="lin" valueType="num">
                                      <p:cBhvr additive="base">
                                        <p:cTn id="39" dur="500" fill="hold"/>
                                        <p:tgtEl>
                                          <p:spTgt spid="4"/>
                                        </p:tgtEl>
                                        <p:attrNameLst>
                                          <p:attrName>ppt_y</p:attrName>
                                        </p:attrNameLst>
                                      </p:cBhvr>
                                      <p:tavLst>
                                        <p:tav tm="0">
                                          <p:val>
                                            <p:strVal val="1+#ppt_h/2"/>
                                          </p:val>
                                        </p:tav>
                                        <p:tav tm="100000">
                                          <p:val>
                                            <p:strVal val="#ppt_y"/>
                                          </p:val>
                                        </p:tav>
                                      </p:tavLst>
                                    </p:anim>
                                  </p:childTnLst>
                                </p:cTn>
                              </p:par>
                              <p:par>
                                <p:cTn id="40" presetID="2" presetClass="entr" presetSubtype="4" fill="hold" nodeType="withEffect">
                                  <p:stCondLst>
                                    <p:cond delay="0"/>
                                  </p:stCondLst>
                                  <p:childTnLst>
                                    <p:set>
                                      <p:cBhvr>
                                        <p:cTn id="41" dur="1" fill="hold">
                                          <p:stCondLst>
                                            <p:cond delay="0"/>
                                          </p:stCondLst>
                                        </p:cTn>
                                        <p:tgtEl>
                                          <p:spTgt spid="53"/>
                                        </p:tgtEl>
                                        <p:attrNameLst>
                                          <p:attrName>style.visibility</p:attrName>
                                        </p:attrNameLst>
                                      </p:cBhvr>
                                      <p:to>
                                        <p:strVal val="visible"/>
                                      </p:to>
                                    </p:set>
                                    <p:anim calcmode="lin" valueType="num">
                                      <p:cBhvr additive="base">
                                        <p:cTn id="42" dur="500" fill="hold"/>
                                        <p:tgtEl>
                                          <p:spTgt spid="53"/>
                                        </p:tgtEl>
                                        <p:attrNameLst>
                                          <p:attrName>ppt_x</p:attrName>
                                        </p:attrNameLst>
                                      </p:cBhvr>
                                      <p:tavLst>
                                        <p:tav tm="0">
                                          <p:val>
                                            <p:strVal val="#ppt_x"/>
                                          </p:val>
                                        </p:tav>
                                        <p:tav tm="100000">
                                          <p:val>
                                            <p:strVal val="#ppt_x"/>
                                          </p:val>
                                        </p:tav>
                                      </p:tavLst>
                                    </p:anim>
                                    <p:anim calcmode="lin" valueType="num">
                                      <p:cBhvr additive="base">
                                        <p:cTn id="43" dur="500" fill="hold"/>
                                        <p:tgtEl>
                                          <p:spTgt spid="53"/>
                                        </p:tgtEl>
                                        <p:attrNameLst>
                                          <p:attrName>ppt_y</p:attrName>
                                        </p:attrNameLst>
                                      </p:cBhvr>
                                      <p:tavLst>
                                        <p:tav tm="0">
                                          <p:val>
                                            <p:strVal val="1+#ppt_h/2"/>
                                          </p:val>
                                        </p:tav>
                                        <p:tav tm="100000">
                                          <p:val>
                                            <p:strVal val="#ppt_y"/>
                                          </p:val>
                                        </p:tav>
                                      </p:tavLst>
                                    </p:anim>
                                  </p:childTnLst>
                                </p:cTn>
                              </p:par>
                              <p:par>
                                <p:cTn id="44" presetID="2" presetClass="entr" presetSubtype="4" fill="hold" nodeType="withEffect">
                                  <p:stCondLst>
                                    <p:cond delay="0"/>
                                  </p:stCondLst>
                                  <p:childTnLst>
                                    <p:set>
                                      <p:cBhvr>
                                        <p:cTn id="45" dur="1" fill="hold">
                                          <p:stCondLst>
                                            <p:cond delay="0"/>
                                          </p:stCondLst>
                                        </p:cTn>
                                        <p:tgtEl>
                                          <p:spTgt spid="8"/>
                                        </p:tgtEl>
                                        <p:attrNameLst>
                                          <p:attrName>style.visibility</p:attrName>
                                        </p:attrNameLst>
                                      </p:cBhvr>
                                      <p:to>
                                        <p:strVal val="visible"/>
                                      </p:to>
                                    </p:set>
                                    <p:anim calcmode="lin" valueType="num">
                                      <p:cBhvr additive="base">
                                        <p:cTn id="46" dur="500" fill="hold"/>
                                        <p:tgtEl>
                                          <p:spTgt spid="8"/>
                                        </p:tgtEl>
                                        <p:attrNameLst>
                                          <p:attrName>ppt_x</p:attrName>
                                        </p:attrNameLst>
                                      </p:cBhvr>
                                      <p:tavLst>
                                        <p:tav tm="0">
                                          <p:val>
                                            <p:strVal val="#ppt_x"/>
                                          </p:val>
                                        </p:tav>
                                        <p:tav tm="100000">
                                          <p:val>
                                            <p:strVal val="#ppt_x"/>
                                          </p:val>
                                        </p:tav>
                                      </p:tavLst>
                                    </p:anim>
                                    <p:anim calcmode="lin" valueType="num">
                                      <p:cBhvr additive="base">
                                        <p:cTn id="47" dur="500" fill="hold"/>
                                        <p:tgtEl>
                                          <p:spTgt spid="8"/>
                                        </p:tgtEl>
                                        <p:attrNameLst>
                                          <p:attrName>ppt_y</p:attrName>
                                        </p:attrNameLst>
                                      </p:cBhvr>
                                      <p:tavLst>
                                        <p:tav tm="0">
                                          <p:val>
                                            <p:strVal val="1+#ppt_h/2"/>
                                          </p:val>
                                        </p:tav>
                                        <p:tav tm="100000">
                                          <p:val>
                                            <p:strVal val="#ppt_y"/>
                                          </p:val>
                                        </p:tav>
                                      </p:tavLst>
                                    </p:anim>
                                  </p:childTnLst>
                                </p:cTn>
                              </p:par>
                              <p:par>
                                <p:cTn id="48" presetID="2" presetClass="entr" presetSubtype="4" fill="hold" nodeType="withEffect">
                                  <p:stCondLst>
                                    <p:cond delay="0"/>
                                  </p:stCondLst>
                                  <p:childTnLst>
                                    <p:set>
                                      <p:cBhvr>
                                        <p:cTn id="49" dur="1" fill="hold">
                                          <p:stCondLst>
                                            <p:cond delay="0"/>
                                          </p:stCondLst>
                                        </p:cTn>
                                        <p:tgtEl>
                                          <p:spTgt spid="12"/>
                                        </p:tgtEl>
                                        <p:attrNameLst>
                                          <p:attrName>style.visibility</p:attrName>
                                        </p:attrNameLst>
                                      </p:cBhvr>
                                      <p:to>
                                        <p:strVal val="visible"/>
                                      </p:to>
                                    </p:set>
                                    <p:anim calcmode="lin" valueType="num">
                                      <p:cBhvr additive="base">
                                        <p:cTn id="50" dur="500" fill="hold"/>
                                        <p:tgtEl>
                                          <p:spTgt spid="12"/>
                                        </p:tgtEl>
                                        <p:attrNameLst>
                                          <p:attrName>ppt_x</p:attrName>
                                        </p:attrNameLst>
                                      </p:cBhvr>
                                      <p:tavLst>
                                        <p:tav tm="0">
                                          <p:val>
                                            <p:strVal val="#ppt_x"/>
                                          </p:val>
                                        </p:tav>
                                        <p:tav tm="100000">
                                          <p:val>
                                            <p:strVal val="#ppt_x"/>
                                          </p:val>
                                        </p:tav>
                                      </p:tavLst>
                                    </p:anim>
                                    <p:anim calcmode="lin" valueType="num">
                                      <p:cBhvr additive="base">
                                        <p:cTn id="51" dur="500" fill="hold"/>
                                        <p:tgtEl>
                                          <p:spTgt spid="12"/>
                                        </p:tgtEl>
                                        <p:attrNameLst>
                                          <p:attrName>ppt_y</p:attrName>
                                        </p:attrNameLst>
                                      </p:cBhvr>
                                      <p:tavLst>
                                        <p:tav tm="0">
                                          <p:val>
                                            <p:strVal val="1+#ppt_h/2"/>
                                          </p:val>
                                        </p:tav>
                                        <p:tav tm="100000">
                                          <p:val>
                                            <p:strVal val="#ppt_y"/>
                                          </p:val>
                                        </p:tav>
                                      </p:tavLst>
                                    </p:anim>
                                  </p:childTnLst>
                                </p:cTn>
                              </p:par>
                              <p:par>
                                <p:cTn id="52" presetID="2" presetClass="entr" presetSubtype="4" fill="hold" nodeType="withEffect">
                                  <p:stCondLst>
                                    <p:cond delay="0"/>
                                  </p:stCondLst>
                                  <p:childTnLst>
                                    <p:set>
                                      <p:cBhvr>
                                        <p:cTn id="53" dur="1" fill="hold">
                                          <p:stCondLst>
                                            <p:cond delay="0"/>
                                          </p:stCondLst>
                                        </p:cTn>
                                        <p:tgtEl>
                                          <p:spTgt spid="9"/>
                                        </p:tgtEl>
                                        <p:attrNameLst>
                                          <p:attrName>style.visibility</p:attrName>
                                        </p:attrNameLst>
                                      </p:cBhvr>
                                      <p:to>
                                        <p:strVal val="visible"/>
                                      </p:to>
                                    </p:set>
                                    <p:anim calcmode="lin" valueType="num">
                                      <p:cBhvr additive="base">
                                        <p:cTn id="54" dur="500" fill="hold"/>
                                        <p:tgtEl>
                                          <p:spTgt spid="9"/>
                                        </p:tgtEl>
                                        <p:attrNameLst>
                                          <p:attrName>ppt_x</p:attrName>
                                        </p:attrNameLst>
                                      </p:cBhvr>
                                      <p:tavLst>
                                        <p:tav tm="0">
                                          <p:val>
                                            <p:strVal val="#ppt_x"/>
                                          </p:val>
                                        </p:tav>
                                        <p:tav tm="100000">
                                          <p:val>
                                            <p:strVal val="#ppt_x"/>
                                          </p:val>
                                        </p:tav>
                                      </p:tavLst>
                                    </p:anim>
                                    <p:anim calcmode="lin" valueType="num">
                                      <p:cBhvr additive="base">
                                        <p:cTn id="55"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56" fill="hold">
                      <p:stCondLst>
                        <p:cond delay="indefinite"/>
                      </p:stCondLst>
                      <p:childTnLst>
                        <p:par>
                          <p:cTn id="57" fill="hold">
                            <p:stCondLst>
                              <p:cond delay="0"/>
                            </p:stCondLst>
                            <p:childTnLst>
                              <p:par>
                                <p:cTn id="58" presetID="2" presetClass="entr" presetSubtype="4" fill="hold" grpId="0" nodeType="clickEffect">
                                  <p:stCondLst>
                                    <p:cond delay="0"/>
                                  </p:stCondLst>
                                  <p:childTnLst>
                                    <p:set>
                                      <p:cBhvr>
                                        <p:cTn id="59" dur="1" fill="hold">
                                          <p:stCondLst>
                                            <p:cond delay="0"/>
                                          </p:stCondLst>
                                        </p:cTn>
                                        <p:tgtEl>
                                          <p:spTgt spid="51">
                                            <p:txEl>
                                              <p:pRg st="0" end="0"/>
                                            </p:txEl>
                                          </p:spTgt>
                                        </p:tgtEl>
                                        <p:attrNameLst>
                                          <p:attrName>style.visibility</p:attrName>
                                        </p:attrNameLst>
                                      </p:cBhvr>
                                      <p:to>
                                        <p:strVal val="visible"/>
                                      </p:to>
                                    </p:set>
                                    <p:anim calcmode="lin" valueType="num">
                                      <p:cBhvr additive="base">
                                        <p:cTn id="60" dur="500" fill="hold"/>
                                        <p:tgtEl>
                                          <p:spTgt spid="51">
                                            <p:txEl>
                                              <p:pRg st="0" end="0"/>
                                            </p:txEl>
                                          </p:spTgt>
                                        </p:tgtEl>
                                        <p:attrNameLst>
                                          <p:attrName>ppt_x</p:attrName>
                                        </p:attrNameLst>
                                      </p:cBhvr>
                                      <p:tavLst>
                                        <p:tav tm="0">
                                          <p:val>
                                            <p:strVal val="#ppt_x"/>
                                          </p:val>
                                        </p:tav>
                                        <p:tav tm="100000">
                                          <p:val>
                                            <p:strVal val="#ppt_x"/>
                                          </p:val>
                                        </p:tav>
                                      </p:tavLst>
                                    </p:anim>
                                    <p:anim calcmode="lin" valueType="num">
                                      <p:cBhvr additive="base">
                                        <p:cTn id="61" dur="500" fill="hold"/>
                                        <p:tgtEl>
                                          <p:spTgt spid="5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62" fill="hold">
                      <p:stCondLst>
                        <p:cond delay="indefinite"/>
                      </p:stCondLst>
                      <p:childTnLst>
                        <p:par>
                          <p:cTn id="63" fill="hold">
                            <p:stCondLst>
                              <p:cond delay="0"/>
                            </p:stCondLst>
                            <p:childTnLst>
                              <p:par>
                                <p:cTn id="64" presetID="2" presetClass="entr" presetSubtype="4" fill="hold" grpId="0" nodeType="clickEffect">
                                  <p:stCondLst>
                                    <p:cond delay="0"/>
                                  </p:stCondLst>
                                  <p:childTnLst>
                                    <p:set>
                                      <p:cBhvr>
                                        <p:cTn id="65" dur="1" fill="hold">
                                          <p:stCondLst>
                                            <p:cond delay="0"/>
                                          </p:stCondLst>
                                        </p:cTn>
                                        <p:tgtEl>
                                          <p:spTgt spid="51">
                                            <p:txEl>
                                              <p:pRg st="1" end="1"/>
                                            </p:txEl>
                                          </p:spTgt>
                                        </p:tgtEl>
                                        <p:attrNameLst>
                                          <p:attrName>style.visibility</p:attrName>
                                        </p:attrNameLst>
                                      </p:cBhvr>
                                      <p:to>
                                        <p:strVal val="visible"/>
                                      </p:to>
                                    </p:set>
                                    <p:anim calcmode="lin" valueType="num">
                                      <p:cBhvr additive="base">
                                        <p:cTn id="66" dur="500" fill="hold"/>
                                        <p:tgtEl>
                                          <p:spTgt spid="51">
                                            <p:txEl>
                                              <p:pRg st="1" end="1"/>
                                            </p:txEl>
                                          </p:spTgt>
                                        </p:tgtEl>
                                        <p:attrNameLst>
                                          <p:attrName>ppt_x</p:attrName>
                                        </p:attrNameLst>
                                      </p:cBhvr>
                                      <p:tavLst>
                                        <p:tav tm="0">
                                          <p:val>
                                            <p:strVal val="#ppt_x"/>
                                          </p:val>
                                        </p:tav>
                                        <p:tav tm="100000">
                                          <p:val>
                                            <p:strVal val="#ppt_x"/>
                                          </p:val>
                                        </p:tav>
                                      </p:tavLst>
                                    </p:anim>
                                    <p:anim calcmode="lin" valueType="num">
                                      <p:cBhvr additive="base">
                                        <p:cTn id="67" dur="500" fill="hold"/>
                                        <p:tgtEl>
                                          <p:spTgt spid="5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68" fill="hold">
                      <p:stCondLst>
                        <p:cond delay="indefinite"/>
                      </p:stCondLst>
                      <p:childTnLst>
                        <p:par>
                          <p:cTn id="69" fill="hold">
                            <p:stCondLst>
                              <p:cond delay="0"/>
                            </p:stCondLst>
                            <p:childTnLst>
                              <p:par>
                                <p:cTn id="70" presetID="2" presetClass="entr" presetSubtype="4" fill="hold" grpId="0" nodeType="clickEffect">
                                  <p:stCondLst>
                                    <p:cond delay="0"/>
                                  </p:stCondLst>
                                  <p:childTnLst>
                                    <p:set>
                                      <p:cBhvr>
                                        <p:cTn id="71" dur="1" fill="hold">
                                          <p:stCondLst>
                                            <p:cond delay="0"/>
                                          </p:stCondLst>
                                        </p:cTn>
                                        <p:tgtEl>
                                          <p:spTgt spid="51">
                                            <p:txEl>
                                              <p:pRg st="2" end="2"/>
                                            </p:txEl>
                                          </p:spTgt>
                                        </p:tgtEl>
                                        <p:attrNameLst>
                                          <p:attrName>style.visibility</p:attrName>
                                        </p:attrNameLst>
                                      </p:cBhvr>
                                      <p:to>
                                        <p:strVal val="visible"/>
                                      </p:to>
                                    </p:set>
                                    <p:anim calcmode="lin" valueType="num">
                                      <p:cBhvr additive="base">
                                        <p:cTn id="72" dur="500" fill="hold"/>
                                        <p:tgtEl>
                                          <p:spTgt spid="51">
                                            <p:txEl>
                                              <p:pRg st="2" end="2"/>
                                            </p:txEl>
                                          </p:spTgt>
                                        </p:tgtEl>
                                        <p:attrNameLst>
                                          <p:attrName>ppt_x</p:attrName>
                                        </p:attrNameLst>
                                      </p:cBhvr>
                                      <p:tavLst>
                                        <p:tav tm="0">
                                          <p:val>
                                            <p:strVal val="#ppt_x"/>
                                          </p:val>
                                        </p:tav>
                                        <p:tav tm="100000">
                                          <p:val>
                                            <p:strVal val="#ppt_x"/>
                                          </p:val>
                                        </p:tav>
                                      </p:tavLst>
                                    </p:anim>
                                    <p:anim calcmode="lin" valueType="num">
                                      <p:cBhvr additive="base">
                                        <p:cTn id="73" dur="500" fill="hold"/>
                                        <p:tgtEl>
                                          <p:spTgt spid="51">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Graphic spid="4" grpId="0">
        <p:bldAsOne/>
      </p:bldGraphic>
      <p:bldP spid="5" grpId="0"/>
      <p:bldP spid="6" grpId="0"/>
      <p:bldP spid="51" grpId="0" build="p"/>
      <p:bldP spid="52" grpId="0"/>
      <p:bldP spid="14" grpId="0"/>
    </p:bld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accent3">
            <a:lumMod val="75000"/>
          </a:schemeClr>
        </a:solidFill>
        <a:effectLst/>
      </p:bgPr>
    </p:bg>
    <p:spTree>
      <p:nvGrpSpPr>
        <p:cNvPr id="1" name=""/>
        <p:cNvGrpSpPr/>
        <p:nvPr/>
      </p:nvGrpSpPr>
      <p:grpSpPr>
        <a:xfrm>
          <a:off x="0" y="0"/>
          <a:ext cx="0" cy="0"/>
          <a:chOff x="0" y="0"/>
          <a:chExt cx="0" cy="0"/>
        </a:xfrm>
      </p:grpSpPr>
      <p:cxnSp>
        <p:nvCxnSpPr>
          <p:cNvPr id="7" name="Straight Arrow Connector 6"/>
          <p:cNvCxnSpPr/>
          <p:nvPr/>
        </p:nvCxnSpPr>
        <p:spPr>
          <a:xfrm rot="5400000">
            <a:off x="4228306" y="2792174"/>
            <a:ext cx="990600" cy="1588"/>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1600200" y="2526268"/>
            <a:ext cx="3124200" cy="707886"/>
          </a:xfrm>
          <a:prstGeom prst="rect">
            <a:avLst/>
          </a:prstGeom>
          <a:noFill/>
        </p:spPr>
        <p:txBody>
          <a:bodyPr wrap="square" rtlCol="1">
            <a:spAutoFit/>
          </a:bodyPr>
          <a:lstStyle/>
          <a:p>
            <a:pPr lvl="0" algn="ctr" rtl="1"/>
            <a:r>
              <a:rPr lang="fa-IR" dirty="0" smtClean="0">
                <a:solidFill>
                  <a:srgbClr val="FFFF00"/>
                </a:solidFill>
                <a:cs typeface="Zar" pitchFamily="2" charset="-78"/>
              </a:rPr>
              <a:t>صدايي از بالا</a:t>
            </a:r>
            <a:r>
              <a:rPr lang="fa-IR" sz="2000" dirty="0" smtClean="0">
                <a:solidFill>
                  <a:srgbClr val="FFFF00"/>
                </a:solidFill>
                <a:latin typeface="Perpetua" pitchFamily="18" charset="0"/>
                <a:cs typeface="Zar" pitchFamily="2" charset="-78"/>
              </a:rPr>
              <a:t> </a:t>
            </a:r>
            <a:r>
              <a:rPr lang="en-US" sz="2000" dirty="0" smtClean="0">
                <a:solidFill>
                  <a:srgbClr val="FFFF00"/>
                </a:solidFill>
                <a:latin typeface="Perpetua" pitchFamily="18" charset="0"/>
                <a:cs typeface="Zar" pitchFamily="2" charset="-78"/>
              </a:rPr>
              <a:t>(upward)</a:t>
            </a:r>
            <a:endParaRPr lang="fa-IR" sz="2000" dirty="0" smtClean="0">
              <a:solidFill>
                <a:srgbClr val="FFFF00"/>
              </a:solidFill>
              <a:latin typeface="Perpetua" pitchFamily="18" charset="0"/>
              <a:cs typeface="Zar" pitchFamily="2" charset="-78"/>
            </a:endParaRPr>
          </a:p>
          <a:p>
            <a:pPr lvl="0" algn="ctr" rtl="1"/>
            <a:r>
              <a:rPr lang="fa-IR" sz="2000" dirty="0" smtClean="0">
                <a:solidFill>
                  <a:srgbClr val="FFFF00"/>
                </a:solidFill>
                <a:latin typeface="Perpetua" pitchFamily="18" charset="0"/>
                <a:cs typeface="Zar" pitchFamily="2" charset="-78"/>
              </a:rPr>
              <a:t>                </a:t>
            </a:r>
            <a:r>
              <a:rPr lang="en-US" sz="2000" dirty="0" smtClean="0">
                <a:solidFill>
                  <a:srgbClr val="FFFF00"/>
                </a:solidFill>
                <a:latin typeface="Perpetua" pitchFamily="18" charset="0"/>
                <a:cs typeface="Zar" pitchFamily="2" charset="-78"/>
              </a:rPr>
              <a:t>GuGu</a:t>
            </a:r>
            <a:r>
              <a:rPr lang="fa-IR" sz="2000" dirty="0" smtClean="0">
                <a:solidFill>
                  <a:srgbClr val="FFFF00"/>
                </a:solidFill>
                <a:latin typeface="Perpetua" pitchFamily="18" charset="0"/>
                <a:cs typeface="Zar" pitchFamily="2" charset="-78"/>
              </a:rPr>
              <a:t> به زبان مردم بومی</a:t>
            </a:r>
            <a:endParaRPr lang="fa-IR" sz="2000" dirty="0">
              <a:solidFill>
                <a:srgbClr val="FFFF00"/>
              </a:solidFill>
              <a:latin typeface="Perpetua" pitchFamily="18" charset="0"/>
            </a:endParaRPr>
          </a:p>
        </p:txBody>
      </p:sp>
      <p:cxnSp>
        <p:nvCxnSpPr>
          <p:cNvPr id="10" name="Straight Arrow Connector 9"/>
          <p:cNvCxnSpPr/>
          <p:nvPr/>
        </p:nvCxnSpPr>
        <p:spPr>
          <a:xfrm>
            <a:off x="4724400" y="4278868"/>
            <a:ext cx="533400" cy="1588"/>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1" name="Oval 10"/>
          <p:cNvSpPr/>
          <p:nvPr/>
        </p:nvSpPr>
        <p:spPr>
          <a:xfrm>
            <a:off x="3886200" y="3821668"/>
            <a:ext cx="1752600" cy="914400"/>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dirty="0" smtClean="0">
                <a:solidFill>
                  <a:srgbClr val="FFFF00"/>
                </a:solidFill>
              </a:rPr>
              <a:t>                   </a:t>
            </a:r>
            <a:endParaRPr lang="fa-IR" dirty="0">
              <a:solidFill>
                <a:srgbClr val="FFFF00"/>
              </a:solidFill>
            </a:endParaRPr>
          </a:p>
        </p:txBody>
      </p:sp>
      <p:cxnSp>
        <p:nvCxnSpPr>
          <p:cNvPr id="12" name="Straight Connector 11"/>
          <p:cNvCxnSpPr/>
          <p:nvPr/>
        </p:nvCxnSpPr>
        <p:spPr>
          <a:xfrm rot="5400000" flipH="1" flipV="1">
            <a:off x="4267200" y="3745468"/>
            <a:ext cx="9144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flipV="1">
            <a:off x="4724400" y="3974068"/>
            <a:ext cx="381000" cy="30480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rot="10800000">
            <a:off x="4191000" y="4204256"/>
            <a:ext cx="533400" cy="74612"/>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rot="10800000" flipV="1">
            <a:off x="4343401" y="4278868"/>
            <a:ext cx="381000" cy="22860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a:off x="4724400" y="4278868"/>
            <a:ext cx="381000" cy="22860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rot="10800000">
            <a:off x="4343400" y="3974068"/>
            <a:ext cx="381000" cy="30480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1524000" y="5238690"/>
            <a:ext cx="5943600" cy="400110"/>
          </a:xfrm>
          <a:prstGeom prst="rect">
            <a:avLst/>
          </a:prstGeom>
          <a:noFill/>
        </p:spPr>
        <p:txBody>
          <a:bodyPr wrap="square" rtlCol="1">
            <a:spAutoFit/>
          </a:bodyPr>
          <a:lstStyle/>
          <a:p>
            <a:pPr algn="ctr" rtl="1"/>
            <a:r>
              <a:rPr lang="en-US" sz="2000" dirty="0" smtClean="0">
                <a:solidFill>
                  <a:srgbClr val="FFFF00"/>
                </a:solidFill>
                <a:latin typeface="Perpetua" pitchFamily="18" charset="0"/>
              </a:rPr>
              <a:t>"echo" means that upward sounds like outward (Feld,1994)</a:t>
            </a:r>
            <a:endParaRPr lang="fa-IR" sz="2000" dirty="0">
              <a:solidFill>
                <a:srgbClr val="FFFF00"/>
              </a:solidFill>
              <a:latin typeface="Perpetua" pitchFamily="18" charset="0"/>
            </a:endParaRPr>
          </a:p>
        </p:txBody>
      </p:sp>
      <p:sp>
        <p:nvSpPr>
          <p:cNvPr id="19" name="TextBox 18"/>
          <p:cNvSpPr txBox="1"/>
          <p:nvPr/>
        </p:nvSpPr>
        <p:spPr>
          <a:xfrm>
            <a:off x="5334000" y="3200400"/>
            <a:ext cx="2362200" cy="1569660"/>
          </a:xfrm>
          <a:prstGeom prst="rect">
            <a:avLst/>
          </a:prstGeom>
          <a:noFill/>
        </p:spPr>
        <p:txBody>
          <a:bodyPr wrap="square" rtlCol="1">
            <a:spAutoFit/>
          </a:bodyPr>
          <a:lstStyle/>
          <a:p>
            <a:pPr lvl="0" algn="ctr" rtl="1"/>
            <a:r>
              <a:rPr lang="fa-IR" dirty="0" smtClean="0">
                <a:solidFill>
                  <a:srgbClr val="FFFF00"/>
                </a:solidFill>
                <a:cs typeface="Zar" pitchFamily="2" charset="-78"/>
              </a:rPr>
              <a:t>صدايي به خارج؛ هم خواني جمعي صداي از بالا </a:t>
            </a:r>
            <a:r>
              <a:rPr lang="en-US" sz="2000" dirty="0" smtClean="0">
                <a:solidFill>
                  <a:srgbClr val="FFFF00"/>
                </a:solidFill>
                <a:latin typeface="Perpetua" pitchFamily="18" charset="0"/>
                <a:cs typeface="Zar" pitchFamily="2" charset="-78"/>
              </a:rPr>
              <a:t>(outward)</a:t>
            </a:r>
            <a:r>
              <a:rPr lang="fa-IR" sz="2000" dirty="0" smtClean="0">
                <a:solidFill>
                  <a:srgbClr val="FFFF00"/>
                </a:solidFill>
                <a:latin typeface="Perpetua" pitchFamily="18" charset="0"/>
                <a:cs typeface="Zar" pitchFamily="2" charset="-78"/>
              </a:rPr>
              <a:t>       </a:t>
            </a:r>
            <a:r>
              <a:rPr lang="en-US" sz="2000" dirty="0" smtClean="0">
                <a:solidFill>
                  <a:srgbClr val="FFFF00"/>
                </a:solidFill>
                <a:latin typeface="Perpetua" pitchFamily="18" charset="0"/>
                <a:cs typeface="Zar" pitchFamily="2" charset="-78"/>
              </a:rPr>
              <a:t>GewaGewa</a:t>
            </a:r>
            <a:endParaRPr lang="fa-IR" sz="2000" dirty="0" smtClean="0">
              <a:solidFill>
                <a:srgbClr val="FFFF00"/>
              </a:solidFill>
              <a:latin typeface="Perpetua" pitchFamily="18" charset="0"/>
              <a:cs typeface="Zar" pitchFamily="2" charset="-78"/>
            </a:endParaRPr>
          </a:p>
          <a:p>
            <a:pPr lvl="0" algn="ctr" rtl="1"/>
            <a:r>
              <a:rPr lang="fa-IR" sz="2000" dirty="0" smtClean="0">
                <a:solidFill>
                  <a:srgbClr val="FFFF00"/>
                </a:solidFill>
                <a:latin typeface="Perpetua" pitchFamily="18" charset="0"/>
                <a:cs typeface="Zar" pitchFamily="2" charset="-78"/>
              </a:rPr>
              <a:t> به زبان مردم بومی</a:t>
            </a:r>
            <a:endParaRPr lang="fa-IR" sz="2000" dirty="0">
              <a:solidFill>
                <a:srgbClr val="FFFF00"/>
              </a:solidFill>
              <a:latin typeface="Perpetua" pitchFamily="18" charset="0"/>
            </a:endParaRPr>
          </a:p>
        </p:txBody>
      </p:sp>
      <p:sp>
        <p:nvSpPr>
          <p:cNvPr id="22" name="Title 1"/>
          <p:cNvSpPr>
            <a:spLocks noGrp="1"/>
          </p:cNvSpPr>
          <p:nvPr>
            <p:ph type="title"/>
          </p:nvPr>
        </p:nvSpPr>
        <p:spPr>
          <a:xfrm>
            <a:off x="0" y="76200"/>
            <a:ext cx="9144000" cy="990600"/>
          </a:xfrm>
        </p:spPr>
        <p:txBody>
          <a:bodyPr>
            <a:normAutofit/>
          </a:bodyPr>
          <a:lstStyle/>
          <a:p>
            <a:pPr algn="ctr"/>
            <a:r>
              <a:rPr lang="fa-IR" sz="2800" dirty="0" smtClean="0">
                <a:solidFill>
                  <a:srgbClr val="FFFF00"/>
                </a:solidFill>
                <a:cs typeface="Zar" pitchFamily="2" charset="-78"/>
              </a:rPr>
              <a:t>مفاهيم ميان رشته اي جهت دهنده به مطالعات انسان شناختي موسيقي</a:t>
            </a:r>
            <a:endParaRPr lang="fa-IR" sz="2600" dirty="0">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7"/>
                                        </p:tgtEl>
                                        <p:attrNameLst>
                                          <p:attrName>style.visibility</p:attrName>
                                        </p:attrNameLst>
                                      </p:cBhvr>
                                      <p:to>
                                        <p:strVal val="visible"/>
                                      </p:to>
                                    </p:set>
                                    <p:anim calcmode="lin" valueType="num">
                                      <p:cBhvr additive="base">
                                        <p:cTn id="11" dur="500" fill="hold"/>
                                        <p:tgtEl>
                                          <p:spTgt spid="7"/>
                                        </p:tgtEl>
                                        <p:attrNameLst>
                                          <p:attrName>ppt_x</p:attrName>
                                        </p:attrNameLst>
                                      </p:cBhvr>
                                      <p:tavLst>
                                        <p:tav tm="0">
                                          <p:val>
                                            <p:strVal val="#ppt_x"/>
                                          </p:val>
                                        </p:tav>
                                        <p:tav tm="100000">
                                          <p:val>
                                            <p:strVal val="#ppt_x"/>
                                          </p:val>
                                        </p:tav>
                                      </p:tavLst>
                                    </p:anim>
                                    <p:anim calcmode="lin" valueType="num">
                                      <p:cBhvr additive="base">
                                        <p:cTn id="12"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13"/>
                                        </p:tgtEl>
                                        <p:attrNameLst>
                                          <p:attrName>style.visibility</p:attrName>
                                        </p:attrNameLst>
                                      </p:cBhvr>
                                      <p:to>
                                        <p:strVal val="visible"/>
                                      </p:to>
                                    </p:set>
                                    <p:anim calcmode="lin" valueType="num">
                                      <p:cBhvr additive="base">
                                        <p:cTn id="17" dur="500" fill="hold"/>
                                        <p:tgtEl>
                                          <p:spTgt spid="13"/>
                                        </p:tgtEl>
                                        <p:attrNameLst>
                                          <p:attrName>ppt_x</p:attrName>
                                        </p:attrNameLst>
                                      </p:cBhvr>
                                      <p:tavLst>
                                        <p:tav tm="0">
                                          <p:val>
                                            <p:strVal val="#ppt_x"/>
                                          </p:val>
                                        </p:tav>
                                        <p:tav tm="100000">
                                          <p:val>
                                            <p:strVal val="#ppt_x"/>
                                          </p:val>
                                        </p:tav>
                                      </p:tavLst>
                                    </p:anim>
                                    <p:anim calcmode="lin" valueType="num">
                                      <p:cBhvr additive="base">
                                        <p:cTn id="18" dur="500" fill="hold"/>
                                        <p:tgtEl>
                                          <p:spTgt spid="13"/>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10"/>
                                        </p:tgtEl>
                                        <p:attrNameLst>
                                          <p:attrName>style.visibility</p:attrName>
                                        </p:attrNameLst>
                                      </p:cBhvr>
                                      <p:to>
                                        <p:strVal val="visible"/>
                                      </p:to>
                                    </p:set>
                                    <p:anim calcmode="lin" valueType="num">
                                      <p:cBhvr additive="base">
                                        <p:cTn id="21" dur="500" fill="hold"/>
                                        <p:tgtEl>
                                          <p:spTgt spid="10"/>
                                        </p:tgtEl>
                                        <p:attrNameLst>
                                          <p:attrName>ppt_x</p:attrName>
                                        </p:attrNameLst>
                                      </p:cBhvr>
                                      <p:tavLst>
                                        <p:tav tm="0">
                                          <p:val>
                                            <p:strVal val="#ppt_x"/>
                                          </p:val>
                                        </p:tav>
                                        <p:tav tm="100000">
                                          <p:val>
                                            <p:strVal val="#ppt_x"/>
                                          </p:val>
                                        </p:tav>
                                      </p:tavLst>
                                    </p:anim>
                                    <p:anim calcmode="lin" valueType="num">
                                      <p:cBhvr additive="base">
                                        <p:cTn id="22" dur="500" fill="hold"/>
                                        <p:tgtEl>
                                          <p:spTgt spid="10"/>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16"/>
                                        </p:tgtEl>
                                        <p:attrNameLst>
                                          <p:attrName>style.visibility</p:attrName>
                                        </p:attrNameLst>
                                      </p:cBhvr>
                                      <p:to>
                                        <p:strVal val="visible"/>
                                      </p:to>
                                    </p:set>
                                    <p:anim calcmode="lin" valueType="num">
                                      <p:cBhvr additive="base">
                                        <p:cTn id="25" dur="500" fill="hold"/>
                                        <p:tgtEl>
                                          <p:spTgt spid="16"/>
                                        </p:tgtEl>
                                        <p:attrNameLst>
                                          <p:attrName>ppt_x</p:attrName>
                                        </p:attrNameLst>
                                      </p:cBhvr>
                                      <p:tavLst>
                                        <p:tav tm="0">
                                          <p:val>
                                            <p:strVal val="#ppt_x"/>
                                          </p:val>
                                        </p:tav>
                                        <p:tav tm="100000">
                                          <p:val>
                                            <p:strVal val="#ppt_x"/>
                                          </p:val>
                                        </p:tav>
                                      </p:tavLst>
                                    </p:anim>
                                    <p:anim calcmode="lin" valueType="num">
                                      <p:cBhvr additive="base">
                                        <p:cTn id="26" dur="500" fill="hold"/>
                                        <p:tgtEl>
                                          <p:spTgt spid="16"/>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15"/>
                                        </p:tgtEl>
                                        <p:attrNameLst>
                                          <p:attrName>style.visibility</p:attrName>
                                        </p:attrNameLst>
                                      </p:cBhvr>
                                      <p:to>
                                        <p:strVal val="visible"/>
                                      </p:to>
                                    </p:set>
                                    <p:anim calcmode="lin" valueType="num">
                                      <p:cBhvr additive="base">
                                        <p:cTn id="29" dur="500" fill="hold"/>
                                        <p:tgtEl>
                                          <p:spTgt spid="15"/>
                                        </p:tgtEl>
                                        <p:attrNameLst>
                                          <p:attrName>ppt_x</p:attrName>
                                        </p:attrNameLst>
                                      </p:cBhvr>
                                      <p:tavLst>
                                        <p:tav tm="0">
                                          <p:val>
                                            <p:strVal val="#ppt_x"/>
                                          </p:val>
                                        </p:tav>
                                        <p:tav tm="100000">
                                          <p:val>
                                            <p:strVal val="#ppt_x"/>
                                          </p:val>
                                        </p:tav>
                                      </p:tavLst>
                                    </p:anim>
                                    <p:anim calcmode="lin" valueType="num">
                                      <p:cBhvr additive="base">
                                        <p:cTn id="30" dur="500" fill="hold"/>
                                        <p:tgtEl>
                                          <p:spTgt spid="15"/>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14"/>
                                        </p:tgtEl>
                                        <p:attrNameLst>
                                          <p:attrName>style.visibility</p:attrName>
                                        </p:attrNameLst>
                                      </p:cBhvr>
                                      <p:to>
                                        <p:strVal val="visible"/>
                                      </p:to>
                                    </p:set>
                                    <p:anim calcmode="lin" valueType="num">
                                      <p:cBhvr additive="base">
                                        <p:cTn id="33" dur="500" fill="hold"/>
                                        <p:tgtEl>
                                          <p:spTgt spid="14"/>
                                        </p:tgtEl>
                                        <p:attrNameLst>
                                          <p:attrName>ppt_x</p:attrName>
                                        </p:attrNameLst>
                                      </p:cBhvr>
                                      <p:tavLst>
                                        <p:tav tm="0">
                                          <p:val>
                                            <p:strVal val="#ppt_x"/>
                                          </p:val>
                                        </p:tav>
                                        <p:tav tm="100000">
                                          <p:val>
                                            <p:strVal val="#ppt_x"/>
                                          </p:val>
                                        </p:tav>
                                      </p:tavLst>
                                    </p:anim>
                                    <p:anim calcmode="lin" valueType="num">
                                      <p:cBhvr additive="base">
                                        <p:cTn id="34" dur="500" fill="hold"/>
                                        <p:tgtEl>
                                          <p:spTgt spid="14"/>
                                        </p:tgtEl>
                                        <p:attrNameLst>
                                          <p:attrName>ppt_y</p:attrName>
                                        </p:attrNameLst>
                                      </p:cBhvr>
                                      <p:tavLst>
                                        <p:tav tm="0">
                                          <p:val>
                                            <p:strVal val="1+#ppt_h/2"/>
                                          </p:val>
                                        </p:tav>
                                        <p:tav tm="100000">
                                          <p:val>
                                            <p:strVal val="#ppt_y"/>
                                          </p:val>
                                        </p:tav>
                                      </p:tavLst>
                                    </p:anim>
                                  </p:childTnLst>
                                </p:cTn>
                              </p:par>
                              <p:par>
                                <p:cTn id="35" presetID="2" presetClass="entr" presetSubtype="4" fill="hold" nodeType="withEffect">
                                  <p:stCondLst>
                                    <p:cond delay="0"/>
                                  </p:stCondLst>
                                  <p:childTnLst>
                                    <p:set>
                                      <p:cBhvr>
                                        <p:cTn id="36" dur="1" fill="hold">
                                          <p:stCondLst>
                                            <p:cond delay="0"/>
                                          </p:stCondLst>
                                        </p:cTn>
                                        <p:tgtEl>
                                          <p:spTgt spid="17"/>
                                        </p:tgtEl>
                                        <p:attrNameLst>
                                          <p:attrName>style.visibility</p:attrName>
                                        </p:attrNameLst>
                                      </p:cBhvr>
                                      <p:to>
                                        <p:strVal val="visible"/>
                                      </p:to>
                                    </p:set>
                                    <p:anim calcmode="lin" valueType="num">
                                      <p:cBhvr additive="base">
                                        <p:cTn id="37" dur="500" fill="hold"/>
                                        <p:tgtEl>
                                          <p:spTgt spid="17"/>
                                        </p:tgtEl>
                                        <p:attrNameLst>
                                          <p:attrName>ppt_x</p:attrName>
                                        </p:attrNameLst>
                                      </p:cBhvr>
                                      <p:tavLst>
                                        <p:tav tm="0">
                                          <p:val>
                                            <p:strVal val="#ppt_x"/>
                                          </p:val>
                                        </p:tav>
                                        <p:tav tm="100000">
                                          <p:val>
                                            <p:strVal val="#ppt_x"/>
                                          </p:val>
                                        </p:tav>
                                      </p:tavLst>
                                    </p:anim>
                                    <p:anim calcmode="lin" valueType="num">
                                      <p:cBhvr additive="base">
                                        <p:cTn id="38" dur="500" fill="hold"/>
                                        <p:tgtEl>
                                          <p:spTgt spid="17"/>
                                        </p:tgtEl>
                                        <p:attrNameLst>
                                          <p:attrName>ppt_y</p:attrName>
                                        </p:attrNameLst>
                                      </p:cBhvr>
                                      <p:tavLst>
                                        <p:tav tm="0">
                                          <p:val>
                                            <p:strVal val="1+#ppt_h/2"/>
                                          </p:val>
                                        </p:tav>
                                        <p:tav tm="100000">
                                          <p:val>
                                            <p:strVal val="#ppt_y"/>
                                          </p:val>
                                        </p:tav>
                                      </p:tavLst>
                                    </p:anim>
                                  </p:childTnLst>
                                </p:cTn>
                              </p:par>
                              <p:par>
                                <p:cTn id="39" presetID="2" presetClass="entr" presetSubtype="4" fill="hold" grpId="0" nodeType="withEffect">
                                  <p:stCondLst>
                                    <p:cond delay="0"/>
                                  </p:stCondLst>
                                  <p:childTnLst>
                                    <p:set>
                                      <p:cBhvr>
                                        <p:cTn id="40" dur="1" fill="hold">
                                          <p:stCondLst>
                                            <p:cond delay="0"/>
                                          </p:stCondLst>
                                        </p:cTn>
                                        <p:tgtEl>
                                          <p:spTgt spid="11"/>
                                        </p:tgtEl>
                                        <p:attrNameLst>
                                          <p:attrName>style.visibility</p:attrName>
                                        </p:attrNameLst>
                                      </p:cBhvr>
                                      <p:to>
                                        <p:strVal val="visible"/>
                                      </p:to>
                                    </p:set>
                                    <p:anim calcmode="lin" valueType="num">
                                      <p:cBhvr additive="base">
                                        <p:cTn id="41" dur="500" fill="hold"/>
                                        <p:tgtEl>
                                          <p:spTgt spid="11"/>
                                        </p:tgtEl>
                                        <p:attrNameLst>
                                          <p:attrName>ppt_x</p:attrName>
                                        </p:attrNameLst>
                                      </p:cBhvr>
                                      <p:tavLst>
                                        <p:tav tm="0">
                                          <p:val>
                                            <p:strVal val="#ppt_x"/>
                                          </p:val>
                                        </p:tav>
                                        <p:tav tm="100000">
                                          <p:val>
                                            <p:strVal val="#ppt_x"/>
                                          </p:val>
                                        </p:tav>
                                      </p:tavLst>
                                    </p:anim>
                                    <p:anim calcmode="lin" valueType="num">
                                      <p:cBhvr additive="base">
                                        <p:cTn id="42" dur="500" fill="hold"/>
                                        <p:tgtEl>
                                          <p:spTgt spid="11"/>
                                        </p:tgtEl>
                                        <p:attrNameLst>
                                          <p:attrName>ppt_y</p:attrName>
                                        </p:attrNameLst>
                                      </p:cBhvr>
                                      <p:tavLst>
                                        <p:tav tm="0">
                                          <p:val>
                                            <p:strVal val="1+#ppt_h/2"/>
                                          </p:val>
                                        </p:tav>
                                        <p:tav tm="100000">
                                          <p:val>
                                            <p:strVal val="#ppt_y"/>
                                          </p:val>
                                        </p:tav>
                                      </p:tavLst>
                                    </p:anim>
                                  </p:childTnLst>
                                </p:cTn>
                              </p:par>
                              <p:par>
                                <p:cTn id="43" presetID="2" presetClass="entr" presetSubtype="4" fill="hold" nodeType="withEffect">
                                  <p:stCondLst>
                                    <p:cond delay="0"/>
                                  </p:stCondLst>
                                  <p:childTnLst>
                                    <p:set>
                                      <p:cBhvr>
                                        <p:cTn id="44" dur="1" fill="hold">
                                          <p:stCondLst>
                                            <p:cond delay="0"/>
                                          </p:stCondLst>
                                        </p:cTn>
                                        <p:tgtEl>
                                          <p:spTgt spid="12"/>
                                        </p:tgtEl>
                                        <p:attrNameLst>
                                          <p:attrName>style.visibility</p:attrName>
                                        </p:attrNameLst>
                                      </p:cBhvr>
                                      <p:to>
                                        <p:strVal val="visible"/>
                                      </p:to>
                                    </p:set>
                                    <p:anim calcmode="lin" valueType="num">
                                      <p:cBhvr additive="base">
                                        <p:cTn id="45" dur="500" fill="hold"/>
                                        <p:tgtEl>
                                          <p:spTgt spid="12"/>
                                        </p:tgtEl>
                                        <p:attrNameLst>
                                          <p:attrName>ppt_x</p:attrName>
                                        </p:attrNameLst>
                                      </p:cBhvr>
                                      <p:tavLst>
                                        <p:tav tm="0">
                                          <p:val>
                                            <p:strVal val="#ppt_x"/>
                                          </p:val>
                                        </p:tav>
                                        <p:tav tm="100000">
                                          <p:val>
                                            <p:strVal val="#ppt_x"/>
                                          </p:val>
                                        </p:tav>
                                      </p:tavLst>
                                    </p:anim>
                                    <p:anim calcmode="lin" valueType="num">
                                      <p:cBhvr additive="base">
                                        <p:cTn id="46" dur="500" fill="hold"/>
                                        <p:tgtEl>
                                          <p:spTgt spid="12"/>
                                        </p:tgtEl>
                                        <p:attrNameLst>
                                          <p:attrName>ppt_y</p:attrName>
                                        </p:attrNameLst>
                                      </p:cBhvr>
                                      <p:tavLst>
                                        <p:tav tm="0">
                                          <p:val>
                                            <p:strVal val="1+#ppt_h/2"/>
                                          </p:val>
                                        </p:tav>
                                        <p:tav tm="100000">
                                          <p:val>
                                            <p:strVal val="#ppt_y"/>
                                          </p:val>
                                        </p:tav>
                                      </p:tavLst>
                                    </p:anim>
                                  </p:childTnLst>
                                </p:cTn>
                              </p:par>
                              <p:par>
                                <p:cTn id="47" presetID="2" presetClass="entr" presetSubtype="4" fill="hold" grpId="0" nodeType="withEffect">
                                  <p:stCondLst>
                                    <p:cond delay="0"/>
                                  </p:stCondLst>
                                  <p:childTnLst>
                                    <p:set>
                                      <p:cBhvr>
                                        <p:cTn id="48" dur="1" fill="hold">
                                          <p:stCondLst>
                                            <p:cond delay="0"/>
                                          </p:stCondLst>
                                        </p:cTn>
                                        <p:tgtEl>
                                          <p:spTgt spid="19"/>
                                        </p:tgtEl>
                                        <p:attrNameLst>
                                          <p:attrName>style.visibility</p:attrName>
                                        </p:attrNameLst>
                                      </p:cBhvr>
                                      <p:to>
                                        <p:strVal val="visible"/>
                                      </p:to>
                                    </p:set>
                                    <p:anim calcmode="lin" valueType="num">
                                      <p:cBhvr additive="base">
                                        <p:cTn id="49" dur="500" fill="hold"/>
                                        <p:tgtEl>
                                          <p:spTgt spid="19"/>
                                        </p:tgtEl>
                                        <p:attrNameLst>
                                          <p:attrName>ppt_x</p:attrName>
                                        </p:attrNameLst>
                                      </p:cBhvr>
                                      <p:tavLst>
                                        <p:tav tm="0">
                                          <p:val>
                                            <p:strVal val="#ppt_x"/>
                                          </p:val>
                                        </p:tav>
                                        <p:tav tm="100000">
                                          <p:val>
                                            <p:strVal val="#ppt_x"/>
                                          </p:val>
                                        </p:tav>
                                      </p:tavLst>
                                    </p:anim>
                                    <p:anim calcmode="lin" valueType="num">
                                      <p:cBhvr additive="base">
                                        <p:cTn id="50"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18">
                                            <p:txEl>
                                              <p:pRg st="0" end="0"/>
                                            </p:txEl>
                                          </p:spTgt>
                                        </p:tgtEl>
                                        <p:attrNameLst>
                                          <p:attrName>style.visibility</p:attrName>
                                        </p:attrNameLst>
                                      </p:cBhvr>
                                      <p:to>
                                        <p:strVal val="visible"/>
                                      </p:to>
                                    </p:set>
                                    <p:anim calcmode="lin" valueType="num">
                                      <p:cBhvr additive="base">
                                        <p:cTn id="55" dur="500" fill="hold"/>
                                        <p:tgtEl>
                                          <p:spTgt spid="18">
                                            <p:txEl>
                                              <p:pRg st="0" end="0"/>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18">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1" grpId="0" animBg="1"/>
      <p:bldP spid="18" grpId="0" build="p"/>
      <p:bldP spid="19" grpId="0"/>
    </p:bld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accent5">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6200" y="152400"/>
            <a:ext cx="8915399" cy="990600"/>
          </a:xfrm>
        </p:spPr>
        <p:txBody>
          <a:bodyPr>
            <a:normAutofit/>
          </a:bodyPr>
          <a:lstStyle/>
          <a:p>
            <a:pPr algn="ctr"/>
            <a:r>
              <a:rPr lang="fa-IR" sz="2600" dirty="0">
                <a:solidFill>
                  <a:srgbClr val="FFFF00"/>
                </a:solidFill>
                <a:cs typeface="Zar" pitchFamily="2" charset="-78"/>
              </a:rPr>
              <a:t>مفاهيم </a:t>
            </a:r>
            <a:r>
              <a:rPr lang="fa-IR" sz="2600" dirty="0" smtClean="0">
                <a:solidFill>
                  <a:srgbClr val="FFFF00"/>
                </a:solidFill>
                <a:cs typeface="Zar" pitchFamily="2" charset="-78"/>
              </a:rPr>
              <a:t>ميان رشته ای جهت </a:t>
            </a:r>
            <a:r>
              <a:rPr lang="fa-IR" sz="2600" dirty="0">
                <a:solidFill>
                  <a:srgbClr val="FFFF00"/>
                </a:solidFill>
                <a:cs typeface="Zar" pitchFamily="2" charset="-78"/>
              </a:rPr>
              <a:t>دهنده به مطالعات </a:t>
            </a:r>
            <a:r>
              <a:rPr lang="fa-IR" sz="2600" dirty="0" smtClean="0">
                <a:solidFill>
                  <a:srgbClr val="FFFF00"/>
                </a:solidFill>
                <a:cs typeface="Zar" pitchFamily="2" charset="-78"/>
              </a:rPr>
              <a:t>انسان شناختي موسيقي</a:t>
            </a:r>
            <a:endParaRPr lang="fa-IR" sz="2600" dirty="0">
              <a:solidFill>
                <a:srgbClr val="FFFF00"/>
              </a:solidFill>
            </a:endParaRPr>
          </a:p>
        </p:txBody>
      </p:sp>
      <p:sp>
        <p:nvSpPr>
          <p:cNvPr id="4" name="Content Placeholder 2"/>
          <p:cNvSpPr>
            <a:spLocks noGrp="1"/>
          </p:cNvSpPr>
          <p:nvPr>
            <p:ph sz="quarter" idx="1"/>
          </p:nvPr>
        </p:nvSpPr>
        <p:spPr>
          <a:xfrm>
            <a:off x="612648" y="1600200"/>
            <a:ext cx="8153400" cy="5257800"/>
          </a:xfrm>
        </p:spPr>
        <p:txBody>
          <a:bodyPr>
            <a:normAutofit/>
          </a:bodyPr>
          <a:lstStyle/>
          <a:p>
            <a:pPr algn="just"/>
            <a:r>
              <a:rPr lang="fa-IR" sz="2800" dirty="0" smtClean="0">
                <a:solidFill>
                  <a:srgbClr val="FFC000"/>
                </a:solidFill>
                <a:cs typeface="Zar" pitchFamily="2" charset="-78"/>
              </a:rPr>
              <a:t>مفاهيم ارتعاش، ناخودآگاه و هولوگرافي: فرضيات اوليه</a:t>
            </a:r>
          </a:p>
          <a:p>
            <a:pPr algn="just">
              <a:buNone/>
            </a:pPr>
            <a:r>
              <a:rPr lang="fa-IR" sz="2800" dirty="0" smtClean="0">
                <a:solidFill>
                  <a:srgbClr val="00B050"/>
                </a:solidFill>
                <a:cs typeface="Zar" pitchFamily="2" charset="-78"/>
              </a:rPr>
              <a:t>1 -  بخشي از اشياء يک ميدان آگاهي هولوگرافيک (ديويس، 2012) در يک بازه زماني خاص و در فرکانس ها (صداهاي) متفاوت (شامل خاطرات و امکانات متفاوت ميدان) مرتعش مي شوند (فکوهي، 1393) و به سيستم عصبي (مغز) فرستاده مي شوند.</a:t>
            </a:r>
          </a:p>
          <a:p>
            <a:pPr algn="just">
              <a:buNone/>
            </a:pPr>
            <a:endParaRPr lang="fa-IR" sz="2800" dirty="0" smtClean="0">
              <a:cs typeface="Zar" pitchFamily="2" charset="-78"/>
            </a:endParaRPr>
          </a:p>
          <a:p>
            <a:pPr algn="just">
              <a:buNone/>
            </a:pPr>
            <a:r>
              <a:rPr lang="fa-IR" sz="2800" dirty="0" smtClean="0">
                <a:cs typeface="Zar" pitchFamily="2" charset="-78"/>
              </a:rPr>
              <a:t>2- بر اساس شدت و سطح بالا يا پايين آگاهي بدن، نسبتي متغيّر از صداهاي آسيب زننده تا حياتي و زندگي بخش اشياء يک ميدان، توسط ناخودآگاه گزينش شده و با فرستادن آنها به سيستم عصبي، ادراک ما از شيء (با کيفيت هاي متفاوتي از ديدن يا حذف امکانات) را در ميدان شکل  مي دهد.</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anim calcmode="lin" valueType="num">
                                      <p:cBhvr additive="base">
                                        <p:cTn id="19"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accent5">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9144000" cy="990600"/>
          </a:xfrm>
        </p:spPr>
        <p:txBody>
          <a:bodyPr>
            <a:normAutofit/>
          </a:bodyPr>
          <a:lstStyle/>
          <a:p>
            <a:pPr algn="ctr"/>
            <a:r>
              <a:rPr lang="fa-IR" sz="2600" dirty="0" smtClean="0">
                <a:solidFill>
                  <a:srgbClr val="FFFF00"/>
                </a:solidFill>
                <a:cs typeface="Zar" pitchFamily="2" charset="-78"/>
              </a:rPr>
              <a:t>مفاهيم ميان رشته ای جهت دهنده به مطالعات انسان شناختي موسيقي</a:t>
            </a:r>
            <a:endParaRPr lang="fa-IR" sz="2600" dirty="0"/>
          </a:p>
        </p:txBody>
      </p:sp>
      <p:sp>
        <p:nvSpPr>
          <p:cNvPr id="3" name="Content Placeholder 2"/>
          <p:cNvSpPr>
            <a:spLocks noGrp="1"/>
          </p:cNvSpPr>
          <p:nvPr>
            <p:ph sz="quarter" idx="1"/>
          </p:nvPr>
        </p:nvSpPr>
        <p:spPr/>
        <p:txBody>
          <a:bodyPr>
            <a:normAutofit lnSpcReduction="10000"/>
          </a:bodyPr>
          <a:lstStyle/>
          <a:p>
            <a:pPr algn="just">
              <a:buNone/>
            </a:pPr>
            <a:r>
              <a:rPr lang="fa-IR" sz="3200" dirty="0" smtClean="0">
                <a:solidFill>
                  <a:srgbClr val="00B050"/>
                </a:solidFill>
                <a:cs typeface="Zar" pitchFamily="2" charset="-78"/>
              </a:rPr>
              <a:t>3- با مرتعش شدن ميدان در ساير سيستم هاي خودآگاه اتفاقاتي ناخواسته براي ما و در تضاد و هماهنگي با ديگران رخ مي دهد يا به چيزهايي و اميالی بي دليل و معمولا آسيب زننده و گاه حيات بخش – که البته به آنها عادت داريم – تمايل پيدا مي کنيم.</a:t>
            </a:r>
          </a:p>
          <a:p>
            <a:pPr algn="just">
              <a:buNone/>
            </a:pPr>
            <a:endParaRPr lang="fa-IR" sz="3200" dirty="0" smtClean="0">
              <a:cs typeface="Zar" pitchFamily="2" charset="-78"/>
            </a:endParaRPr>
          </a:p>
          <a:p>
            <a:pPr algn="just">
              <a:buNone/>
            </a:pPr>
            <a:r>
              <a:rPr lang="fa-IR" sz="3200" dirty="0" smtClean="0">
                <a:cs typeface="Zar" pitchFamily="2" charset="-78"/>
              </a:rPr>
              <a:t>4- تنها ادراک هاي کمتر آسيب خورده و در سطح بالاتر آگاهي مي توانند پس از شکل گرفتن ميل يا رخ دادن رويدادها ، در واکنش به شيء و رخداد، خاطرات و امکانات حيات بخش ميدان  را در عمل و در زندگي واقعي بازسازي و عملي کنند و به زندگي معنا بدهند.</a:t>
            </a:r>
            <a:endParaRPr lang="fa-IR" sz="4000" dirty="0" smtClean="0">
              <a:cs typeface="Zar" pitchFamily="2" charset="-78"/>
            </a:endParaRPr>
          </a:p>
          <a:p>
            <a:endParaRPr lang="fa-I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accent3">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9448800" cy="990600"/>
          </a:xfrm>
        </p:spPr>
        <p:txBody>
          <a:bodyPr>
            <a:normAutofit/>
          </a:bodyPr>
          <a:lstStyle/>
          <a:p>
            <a:pPr algn="ctr"/>
            <a:r>
              <a:rPr lang="fa-IR" sz="2600" dirty="0" smtClean="0">
                <a:solidFill>
                  <a:srgbClr val="FFFF00"/>
                </a:solidFill>
                <a:cs typeface="Zar" pitchFamily="2" charset="-78"/>
              </a:rPr>
              <a:t>مفاهيم ميان رشته ای جهت دهنده به مطالعات انسان شناختي موسيقي</a:t>
            </a:r>
            <a:endParaRPr lang="fa-IR" sz="2600" dirty="0"/>
          </a:p>
        </p:txBody>
      </p:sp>
      <p:sp>
        <p:nvSpPr>
          <p:cNvPr id="3" name="Content Placeholder 2"/>
          <p:cNvSpPr>
            <a:spLocks noGrp="1"/>
          </p:cNvSpPr>
          <p:nvPr>
            <p:ph sz="quarter" idx="1"/>
          </p:nvPr>
        </p:nvSpPr>
        <p:spPr>
          <a:xfrm>
            <a:off x="612648" y="1600200"/>
            <a:ext cx="8153400" cy="533400"/>
          </a:xfrm>
        </p:spPr>
        <p:txBody>
          <a:bodyPr/>
          <a:lstStyle/>
          <a:p>
            <a:r>
              <a:rPr lang="fa-IR" sz="2400" dirty="0" smtClean="0">
                <a:solidFill>
                  <a:srgbClr val="FFC000"/>
                </a:solidFill>
                <a:cs typeface="Zar" pitchFamily="2" charset="-78"/>
              </a:rPr>
              <a:t>مفاهيم فرکانس سياره ای، طول موج و رنگ (فيورنزا، 1993): </a:t>
            </a:r>
          </a:p>
          <a:p>
            <a:pPr>
              <a:buNone/>
            </a:pPr>
            <a:endParaRPr lang="fa-IR" dirty="0"/>
          </a:p>
        </p:txBody>
      </p:sp>
      <p:pic>
        <p:nvPicPr>
          <p:cNvPr id="1027" name="Picture 3"/>
          <p:cNvPicPr>
            <a:picLocks noChangeAspect="1" noChangeArrowheads="1"/>
          </p:cNvPicPr>
          <p:nvPr/>
        </p:nvPicPr>
        <p:blipFill>
          <a:blip r:embed="rId2" cstate="print"/>
          <a:srcRect/>
          <a:stretch>
            <a:fillRect/>
          </a:stretch>
        </p:blipFill>
        <p:spPr bwMode="auto">
          <a:xfrm>
            <a:off x="1219200" y="2144114"/>
            <a:ext cx="6734174" cy="4637686"/>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accent3">
            <a:lumMod val="75000"/>
          </a:schemeClr>
        </a:solidFill>
        <a:effectLst/>
      </p:bgPr>
    </p:bg>
    <p:spTree>
      <p:nvGrpSpPr>
        <p:cNvPr id="1" name=""/>
        <p:cNvGrpSpPr/>
        <p:nvPr/>
      </p:nvGrpSpPr>
      <p:grpSpPr>
        <a:xfrm>
          <a:off x="0" y="0"/>
          <a:ext cx="0" cy="0"/>
          <a:chOff x="0" y="0"/>
          <a:chExt cx="0" cy="0"/>
        </a:xfrm>
      </p:grpSpPr>
      <p:pic>
        <p:nvPicPr>
          <p:cNvPr id="2050" name="Picture 2" descr="Venus Harmonics &amp; Musical Scales"/>
          <p:cNvPicPr>
            <a:picLocks noChangeAspect="1" noChangeArrowheads="1"/>
          </p:cNvPicPr>
          <p:nvPr/>
        </p:nvPicPr>
        <p:blipFill>
          <a:blip r:embed="rId2" cstate="print"/>
          <a:srcRect/>
          <a:stretch>
            <a:fillRect/>
          </a:stretch>
        </p:blipFill>
        <p:spPr bwMode="auto">
          <a:xfrm>
            <a:off x="1600200" y="1676400"/>
            <a:ext cx="6172200" cy="5004487"/>
          </a:xfrm>
          <a:prstGeom prst="rect">
            <a:avLst/>
          </a:prstGeom>
          <a:noFill/>
        </p:spPr>
      </p:pic>
      <p:sp>
        <p:nvSpPr>
          <p:cNvPr id="5" name="Title 1"/>
          <p:cNvSpPr>
            <a:spLocks noGrp="1"/>
          </p:cNvSpPr>
          <p:nvPr>
            <p:ph type="title"/>
          </p:nvPr>
        </p:nvSpPr>
        <p:spPr>
          <a:xfrm>
            <a:off x="228600" y="228600"/>
            <a:ext cx="9448800" cy="990600"/>
          </a:xfrm>
        </p:spPr>
        <p:txBody>
          <a:bodyPr>
            <a:normAutofit/>
          </a:bodyPr>
          <a:lstStyle/>
          <a:p>
            <a:pPr algn="ctr"/>
            <a:r>
              <a:rPr lang="fa-IR" sz="2600" dirty="0" smtClean="0">
                <a:solidFill>
                  <a:srgbClr val="FFFF00"/>
                </a:solidFill>
                <a:cs typeface="Zar" pitchFamily="2" charset="-78"/>
              </a:rPr>
              <a:t>مفاهيم ميان رشته ای جهت دهنده به مطالعات انسان شناختي موسيقي</a:t>
            </a:r>
            <a:endParaRPr lang="fa-IR" sz="26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smtClean="0">
                <a:solidFill>
                  <a:schemeClr val="tx1"/>
                </a:solidFill>
                <a:cs typeface="Zar" pitchFamily="2" charset="-78"/>
              </a:rPr>
              <a:t>نقد</a:t>
            </a:r>
            <a:endParaRPr lang="en-US" dirty="0">
              <a:solidFill>
                <a:schemeClr val="tx1"/>
              </a:solidFill>
              <a:cs typeface="Zar" pitchFamily="2" charset="-78"/>
            </a:endParaRPr>
          </a:p>
        </p:txBody>
      </p:sp>
      <p:sp>
        <p:nvSpPr>
          <p:cNvPr id="3" name="Content Placeholder 2"/>
          <p:cNvSpPr>
            <a:spLocks noGrp="1"/>
          </p:cNvSpPr>
          <p:nvPr>
            <p:ph sz="quarter" idx="1"/>
          </p:nvPr>
        </p:nvSpPr>
        <p:spPr>
          <a:xfrm>
            <a:off x="612648" y="1600200"/>
            <a:ext cx="8153400" cy="5029200"/>
          </a:xfrm>
        </p:spPr>
        <p:txBody>
          <a:bodyPr>
            <a:normAutofit lnSpcReduction="10000"/>
          </a:bodyPr>
          <a:lstStyle/>
          <a:p>
            <a:pPr algn="just"/>
            <a:r>
              <a:rPr lang="fa-IR" sz="2000" dirty="0" smtClean="0">
                <a:solidFill>
                  <a:srgbClr val="FFC000"/>
                </a:solidFill>
                <a:cs typeface="Zar" pitchFamily="2" charset="-78"/>
              </a:rPr>
              <a:t>در نقد ارزش های زيبايي شناختی هنر جدی</a:t>
            </a:r>
          </a:p>
          <a:p>
            <a:pPr algn="just">
              <a:buNone/>
            </a:pPr>
            <a:r>
              <a:rPr lang="fa-IR" sz="2000" dirty="0" smtClean="0">
                <a:cs typeface="Zar" pitchFamily="2" charset="-78"/>
              </a:rPr>
              <a:t>1 - نقد نگاه از بالا به پايين موسيقی شناسی به بی نظمی آماتوری و سازهای نامتعارف موسيقی مردمی (روژه، 1968، به نقل از فکوهی، 1383) و تحليل ساير سنت های موسيقايي توسط موسيقی شناسی دارای زبان موسيقايی غربی و به واسطه مفاهيمی مانند ويرتوئوزيته و پيچيدگی های ملوديک و ريتميک اين زبان (فلد، 1994).</a:t>
            </a:r>
          </a:p>
          <a:p>
            <a:pPr algn="just">
              <a:buNone/>
            </a:pPr>
            <a:r>
              <a:rPr lang="fa-IR" sz="2000" dirty="0" smtClean="0">
                <a:cs typeface="Zar" pitchFamily="2" charset="-78"/>
              </a:rPr>
              <a:t>2-  در نقد امکان تحميل تفسيرهايی متناقض از موسيقی آوانگارد پس از شوئنبرگ به کليّت اين موسيقی، از تکه پاره بودن نوميدانه (ايگلتون، </a:t>
            </a:r>
            <a:r>
              <a:rPr lang="en-US" sz="2000" dirty="0" smtClean="0">
                <a:solidFill>
                  <a:schemeClr val="dk1">
                    <a:hueOff val="0"/>
                    <a:satOff val="0"/>
                    <a:lumOff val="0"/>
                    <a:alphaOff val="0"/>
                  </a:schemeClr>
                </a:solidFill>
                <a:cs typeface="Zar" pitchFamily="2" charset="-78"/>
              </a:rPr>
              <a:t>]</a:t>
            </a:r>
            <a:r>
              <a:rPr lang="fa-IR" sz="2000" dirty="0" smtClean="0">
                <a:solidFill>
                  <a:schemeClr val="dk1">
                    <a:hueOff val="0"/>
                    <a:satOff val="0"/>
                    <a:lumOff val="0"/>
                    <a:alphaOff val="0"/>
                  </a:schemeClr>
                </a:solidFill>
                <a:cs typeface="Zar" pitchFamily="2" charset="-78"/>
              </a:rPr>
              <a:t>2007</a:t>
            </a:r>
            <a:r>
              <a:rPr lang="en-US" sz="2000" dirty="0" smtClean="0">
                <a:solidFill>
                  <a:schemeClr val="dk1">
                    <a:hueOff val="0"/>
                    <a:satOff val="0"/>
                    <a:lumOff val="0"/>
                    <a:alphaOff val="0"/>
                  </a:schemeClr>
                </a:solidFill>
                <a:cs typeface="Zar" pitchFamily="2" charset="-78"/>
              </a:rPr>
              <a:t> [</a:t>
            </a:r>
            <a:r>
              <a:rPr lang="fa-IR" sz="2000" dirty="0" smtClean="0">
                <a:solidFill>
                  <a:schemeClr val="dk1">
                    <a:hueOff val="0"/>
                    <a:satOff val="0"/>
                    <a:lumOff val="0"/>
                    <a:alphaOff val="0"/>
                  </a:schemeClr>
                </a:solidFill>
                <a:cs typeface="Zar" pitchFamily="2" charset="-78"/>
              </a:rPr>
              <a:t>1391</a:t>
            </a:r>
            <a:r>
              <a:rPr lang="fa-IR" sz="2000" dirty="0" smtClean="0">
                <a:cs typeface="Zar" pitchFamily="2" charset="-78"/>
              </a:rPr>
              <a:t>، به نقل از يعقوبيان، 1392) و ناهمسازی آن تا رهايي نشاط انگيز و وحدت عناصر و اجزاء آن ( همان).</a:t>
            </a:r>
          </a:p>
          <a:p>
            <a:pPr algn="just">
              <a:buNone/>
            </a:pPr>
            <a:r>
              <a:rPr lang="fa-IR" sz="2000" dirty="0" smtClean="0">
                <a:cs typeface="Zar" pitchFamily="2" charset="-78"/>
              </a:rPr>
              <a:t>3-  تفسير يک سويه سوبژکتيو موسيقی حميرا و گوگوش به مثابه  صرفاً  عذاب و لذت بردن مخاطب موسيقی حميرا از عشق خودآزارش به ديگری (يزدی، 1359) يا فقط امکان خودشيفته بودن را برای خرده بورژوای مخاطب موسيقی گوگوش تصور کردن (همان).</a:t>
            </a:r>
          </a:p>
          <a:p>
            <a:pPr algn="just">
              <a:buNone/>
            </a:pPr>
            <a:r>
              <a:rPr lang="fa-IR" sz="2000" dirty="0" smtClean="0">
                <a:cs typeface="Zar" pitchFamily="2" charset="-78"/>
              </a:rPr>
              <a:t>4- کم اهميت ديدن و موقتی بودن تفاسير پديدار شناختی از موسيقی حميرا  و گوگوش به مثابه :</a:t>
            </a:r>
          </a:p>
          <a:p>
            <a:pPr algn="just">
              <a:buNone/>
            </a:pPr>
            <a:r>
              <a:rPr lang="fa-IR" sz="2000" dirty="0" smtClean="0">
                <a:cs typeface="Zar" pitchFamily="2" charset="-78"/>
              </a:rPr>
              <a:t>       الف - حس شديد يکی شدن با مادر (حميرا) يا يکی شدن با سبزی و جنگل (گوگوش).</a:t>
            </a:r>
          </a:p>
          <a:p>
            <a:pPr algn="just">
              <a:buNone/>
            </a:pPr>
            <a:r>
              <a:rPr lang="fa-IR" sz="2000" dirty="0" smtClean="0">
                <a:cs typeface="Zar" pitchFamily="2" charset="-78"/>
              </a:rPr>
              <a:t>       ب- حفظ تنهايي و رنج برای نجات موقت از تسلط جامعه بی رحم (همان).</a:t>
            </a:r>
          </a:p>
          <a:p>
            <a:pPr algn="just">
              <a:buNone/>
            </a:pPr>
            <a:r>
              <a:rPr lang="fa-IR" sz="2000" dirty="0" smtClean="0">
                <a:cs typeface="Zar" pitchFamily="2" charset="-78"/>
              </a:rPr>
              <a:t>       ج- و به تبع آن خالی شدن خود برای يافتن ديگری.</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4">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cs typeface="Zar" pitchFamily="2" charset="-78"/>
              </a:rPr>
              <a:t>سوال هاي بنيادي </a:t>
            </a:r>
            <a:endParaRPr lang="fa-IR" dirty="0">
              <a:cs typeface="Zar" pitchFamily="2" charset="-78"/>
            </a:endParaRPr>
          </a:p>
        </p:txBody>
      </p:sp>
      <p:sp>
        <p:nvSpPr>
          <p:cNvPr id="3" name="Content Placeholder 2"/>
          <p:cNvSpPr>
            <a:spLocks noGrp="1"/>
          </p:cNvSpPr>
          <p:nvPr>
            <p:ph sz="quarter" idx="1"/>
          </p:nvPr>
        </p:nvSpPr>
        <p:spPr>
          <a:xfrm>
            <a:off x="612648" y="1600200"/>
            <a:ext cx="8153400" cy="5029200"/>
          </a:xfrm>
        </p:spPr>
        <p:txBody>
          <a:bodyPr/>
          <a:lstStyle/>
          <a:p>
            <a:pPr algn="just"/>
            <a:r>
              <a:rPr lang="fa-IR" dirty="0" smtClean="0">
                <a:cs typeface="Zar" pitchFamily="2" charset="-78"/>
              </a:rPr>
              <a:t>موسيقي شناسي، اتنوموزيکولوژي، انسان شناسي موسيقي و انسان شناسي صدا چه تفاوتها و اشتراکاتي با يکديگر دارند؟</a:t>
            </a:r>
          </a:p>
          <a:p>
            <a:pPr algn="just"/>
            <a:r>
              <a:rPr lang="fa-IR" dirty="0" smtClean="0">
                <a:cs typeface="Zar" pitchFamily="2" charset="-78"/>
              </a:rPr>
              <a:t>آيا تناسب و سازگاري اي روش شناختي و گفتماني ميان هرکدام از رويکردهاي مطالعه موسيقي اشاره شده در بالا با ويژگي هاي سبکي و متمايز فرهنگ هاي موسيقايي گوناگون وجود دارد؟</a:t>
            </a:r>
          </a:p>
          <a:p>
            <a:pPr algn="just">
              <a:buNone/>
            </a:pPr>
            <a:r>
              <a:rPr lang="fa-IR" sz="2000" dirty="0" smtClean="0">
                <a:cs typeface="Zar" pitchFamily="2" charset="-78"/>
              </a:rPr>
              <a:t>       </a:t>
            </a:r>
            <a:endParaRPr lang="fa-IR" sz="2400" dirty="0" smtClean="0">
              <a:cs typeface="Zar" pitchFamily="2" charset="-78"/>
            </a:endParaRPr>
          </a:p>
          <a:p>
            <a:pPr algn="just"/>
            <a:endParaRPr lang="fa-IR" dirty="0" smtClean="0">
              <a:cs typeface="Zar" pitchFamily="2" charset="-78"/>
            </a:endParaRPr>
          </a:p>
          <a:p>
            <a:pPr algn="just"/>
            <a:endParaRPr lang="fa-IR" dirty="0" smtClean="0">
              <a:cs typeface="Zar" pitchFamily="2" charset="-78"/>
            </a:endParaRPr>
          </a:p>
          <a:p>
            <a:pPr algn="just">
              <a:buNone/>
            </a:pPr>
            <a:endParaRPr lang="fa-IR" dirty="0" smtClean="0">
              <a:cs typeface="Zar" pitchFamily="2" charset="-78"/>
            </a:endParaRPr>
          </a:p>
          <a:p>
            <a:pPr algn="just"/>
            <a:endParaRPr lang="fa-I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smtClean="0">
                <a:solidFill>
                  <a:schemeClr val="tx1"/>
                </a:solidFill>
                <a:cs typeface="Zar" pitchFamily="2" charset="-78"/>
              </a:rPr>
              <a:t>نقد</a:t>
            </a:r>
            <a:endParaRPr lang="fa-IR" dirty="0"/>
          </a:p>
        </p:txBody>
      </p:sp>
      <p:sp>
        <p:nvSpPr>
          <p:cNvPr id="3" name="Content Placeholder 2"/>
          <p:cNvSpPr>
            <a:spLocks noGrp="1"/>
          </p:cNvSpPr>
          <p:nvPr>
            <p:ph sz="quarter" idx="1"/>
          </p:nvPr>
        </p:nvSpPr>
        <p:spPr>
          <a:xfrm>
            <a:off x="612648" y="1828800"/>
            <a:ext cx="8153400" cy="4495800"/>
          </a:xfrm>
        </p:spPr>
        <p:txBody>
          <a:bodyPr>
            <a:normAutofit/>
          </a:bodyPr>
          <a:lstStyle/>
          <a:p>
            <a:pPr algn="just"/>
            <a:r>
              <a:rPr lang="fa-IR" sz="2600" dirty="0" smtClean="0">
                <a:solidFill>
                  <a:srgbClr val="FFC000"/>
                </a:solidFill>
                <a:cs typeface="Zar" pitchFamily="2" charset="-78"/>
              </a:rPr>
              <a:t>در نقد مصرف موسيقی و کيفيت اجرا</a:t>
            </a:r>
          </a:p>
          <a:p>
            <a:pPr algn="just">
              <a:buNone/>
            </a:pPr>
            <a:r>
              <a:rPr lang="fa-IR" sz="2600" dirty="0" smtClean="0">
                <a:cs typeface="Zar" pitchFamily="2" charset="-78"/>
              </a:rPr>
              <a:t>1 - غيرواقعی بودن محتوای تفننی موسيقی مصرف شده و عدم ربط آن به واقعيت تلخ حقايق زندگی روزمره (درويشی، 1378).</a:t>
            </a:r>
          </a:p>
          <a:p>
            <a:pPr algn="just">
              <a:buNone/>
            </a:pPr>
            <a:r>
              <a:rPr lang="fa-IR" sz="2600" dirty="0" smtClean="0">
                <a:cs typeface="Zar" pitchFamily="2" charset="-78"/>
              </a:rPr>
              <a:t>2-  درونگرا بودن، پر شده از مصائب روزمره، انفعال معنوی محتوای مداحی های پاپ، عدم ربط معنادار آن به جهان اجتماعی و خالی از روايت برونگرايانه و کنش  گری  فعالانه برای ساخت دنيا (رحمانی، 1392). </a:t>
            </a:r>
          </a:p>
          <a:p>
            <a:pPr algn="just">
              <a:buNone/>
            </a:pPr>
            <a:r>
              <a:rPr lang="fa-IR" sz="2600" dirty="0" smtClean="0">
                <a:cs typeface="Zar" pitchFamily="2" charset="-78"/>
              </a:rPr>
              <a:t>3- تصنعی بودن سالن کنسرت برای هنرمندان موسيقی محلی و فضای بی ارتباط سالن های کنسرت با محيط زندگی مثلاً زن لالايي خوان (فرآيند کلاسيک شدن موسيقی فولک) (شهرنازدار، 1392) و به تبع آن تغيير مصنوعی رپرتوآر موسيقی مقامی در سالن کنسرت.</a:t>
            </a:r>
          </a:p>
          <a:p>
            <a:endParaRPr lang="fa-I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smtClean="0">
                <a:solidFill>
                  <a:schemeClr val="tx1"/>
                </a:solidFill>
                <a:cs typeface="Zar" pitchFamily="2" charset="-78"/>
              </a:rPr>
              <a:t>نقد</a:t>
            </a:r>
            <a:endParaRPr lang="fa-IR" dirty="0"/>
          </a:p>
        </p:txBody>
      </p:sp>
      <p:sp>
        <p:nvSpPr>
          <p:cNvPr id="3" name="Content Placeholder 2"/>
          <p:cNvSpPr>
            <a:spLocks noGrp="1"/>
          </p:cNvSpPr>
          <p:nvPr>
            <p:ph sz="quarter" idx="1"/>
          </p:nvPr>
        </p:nvSpPr>
        <p:spPr/>
        <p:txBody>
          <a:bodyPr/>
          <a:lstStyle/>
          <a:p>
            <a:pPr algn="just"/>
            <a:r>
              <a:rPr lang="fa-IR" sz="2800" dirty="0" smtClean="0">
                <a:solidFill>
                  <a:srgbClr val="FFC000"/>
                </a:solidFill>
                <a:cs typeface="Zar" pitchFamily="2" charset="-78"/>
              </a:rPr>
              <a:t>در نقد نگاه های غير فضايي، جزء نگر و خطی به موسيقی</a:t>
            </a:r>
          </a:p>
          <a:p>
            <a:pPr marL="0" indent="0" algn="just">
              <a:buNone/>
            </a:pPr>
            <a:r>
              <a:rPr lang="fa-IR" sz="2800" dirty="0" smtClean="0">
                <a:cs typeface="Zar" pitchFamily="2" charset="-78"/>
              </a:rPr>
              <a:t>بی ارتباط ديدن ارتباط آکوستيکی و فرکانسی زمان (مانند روز و شب) با کيفيت اجرای موسيقی (اسعدی، 1392).</a:t>
            </a:r>
          </a:p>
          <a:p>
            <a:pPr algn="just">
              <a:buNone/>
            </a:pPr>
            <a:endParaRPr lang="fa-IR" sz="2800" dirty="0" smtClean="0">
              <a:cs typeface="Zar" pitchFamily="2" charset="-78"/>
            </a:endParaRPr>
          </a:p>
          <a:p>
            <a:pPr algn="just"/>
            <a:r>
              <a:rPr lang="fa-IR" sz="2800" dirty="0" smtClean="0">
                <a:solidFill>
                  <a:srgbClr val="FFC000"/>
                </a:solidFill>
                <a:cs typeface="Zar" pitchFamily="2" charset="-78"/>
              </a:rPr>
              <a:t>در نقد سياست گذاری موسيقی</a:t>
            </a:r>
          </a:p>
          <a:p>
            <a:pPr marL="0" indent="0" algn="just">
              <a:buNone/>
            </a:pPr>
            <a:r>
              <a:rPr lang="fa-IR" sz="2800" dirty="0" smtClean="0">
                <a:cs typeface="Zar" pitchFamily="2" charset="-78"/>
              </a:rPr>
              <a:t>گرته برداری، جايگزينی و تحميل موسيقی روستا به فرهنگ معيار شهری از ژست و رفتار نوازنده تا نحوه نشستن و اجرا کردن او (شهرنازدار، 1392).</a:t>
            </a:r>
          </a:p>
          <a:p>
            <a:endParaRPr lang="fa-I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2">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smtClean="0">
                <a:cs typeface="Zar" pitchFamily="2" charset="-78"/>
              </a:rPr>
              <a:t>کاربرد</a:t>
            </a:r>
            <a:endParaRPr lang="fa-IR" dirty="0">
              <a:cs typeface="Zar" pitchFamily="2" charset="-78"/>
            </a:endParaRPr>
          </a:p>
        </p:txBody>
      </p:sp>
      <p:sp>
        <p:nvSpPr>
          <p:cNvPr id="3" name="Content Placeholder 2"/>
          <p:cNvSpPr>
            <a:spLocks noGrp="1"/>
          </p:cNvSpPr>
          <p:nvPr>
            <p:ph sz="quarter" idx="1"/>
          </p:nvPr>
        </p:nvSpPr>
        <p:spPr>
          <a:xfrm>
            <a:off x="304800" y="1600200"/>
            <a:ext cx="8610600" cy="5029200"/>
          </a:xfrm>
        </p:spPr>
        <p:txBody>
          <a:bodyPr>
            <a:normAutofit fontScale="92500"/>
          </a:bodyPr>
          <a:lstStyle/>
          <a:p>
            <a:pPr algn="just"/>
            <a:r>
              <a:rPr lang="fa-IR" sz="2400" dirty="0" smtClean="0">
                <a:solidFill>
                  <a:srgbClr val="C00000"/>
                </a:solidFill>
                <a:cs typeface="Zar" pitchFamily="2" charset="-78"/>
              </a:rPr>
              <a:t>تحليل کاربردی ويژگی های سبکی خوانندگان و نوازندگان موسيقی سنتی و آيين های مقامی. </a:t>
            </a:r>
          </a:p>
          <a:p>
            <a:pPr algn="just">
              <a:buNone/>
            </a:pPr>
            <a:r>
              <a:rPr lang="fa-IR" sz="2400" dirty="0" smtClean="0">
                <a:cs typeface="Zar" pitchFamily="2" charset="-78"/>
              </a:rPr>
              <a:t>1 - بی تزيين بودن، بيان سليس و شيوه صحيح ادای کلمات فارسی آثار عبدالوهاب شهيدی(شهرنازدار، 1393</a:t>
            </a:r>
            <a:r>
              <a:rPr lang="en-US" sz="2400" dirty="0" smtClean="0">
                <a:latin typeface="Perpetua" pitchFamily="18" charset="0"/>
                <a:cs typeface="Zar" pitchFamily="2" charset="-78"/>
              </a:rPr>
              <a:t>c</a:t>
            </a:r>
            <a:r>
              <a:rPr lang="fa-IR" sz="2400" dirty="0" smtClean="0">
                <a:cs typeface="Zar" pitchFamily="2" charset="-78"/>
              </a:rPr>
              <a:t>) </a:t>
            </a:r>
            <a:r>
              <a:rPr lang="fa-IR" sz="2400" i="1" dirty="0" smtClean="0">
                <a:solidFill>
                  <a:srgbClr val="FF0000"/>
                </a:solidFill>
                <a:cs typeface="Zar" pitchFamily="2" charset="-78"/>
              </a:rPr>
              <a:t>---  همکاری مشترک انسان شناس و موسيقی دان --- </a:t>
            </a:r>
            <a:r>
              <a:rPr lang="fa-IR" sz="2400" dirty="0" smtClean="0">
                <a:cs typeface="Zar" pitchFamily="2" charset="-78"/>
              </a:rPr>
              <a:t>برآورده کردن نيازعمومی به فهم ساده  و معمولی ادبيات کهن يا شعرنوی فارسی به واسطه مازاد ويژگی سبکی عبدالوهاب شهيدی.</a:t>
            </a:r>
          </a:p>
          <a:p>
            <a:pPr algn="just">
              <a:buNone/>
            </a:pPr>
            <a:r>
              <a:rPr lang="fa-IR" sz="2400" dirty="0" smtClean="0">
                <a:cs typeface="Zar" pitchFamily="2" charset="-78"/>
              </a:rPr>
              <a:t>2- خلسه جمعی موسيقی آيينی زار(هرمزگان) و گوآتی(بلوچستان) و آيين از بين رفته پُرخوانی (ترکمن صحرا) </a:t>
            </a:r>
            <a:r>
              <a:rPr lang="fa-IR" sz="2400" i="1" dirty="0" smtClean="0">
                <a:solidFill>
                  <a:srgbClr val="FF0000"/>
                </a:solidFill>
                <a:cs typeface="Zar" pitchFamily="2" charset="-78"/>
              </a:rPr>
              <a:t>---  همکاری مشترک انسان شناس و موسيقی دان ---</a:t>
            </a:r>
            <a:r>
              <a:rPr lang="fa-IR" sz="2400" dirty="0" smtClean="0">
                <a:cs typeface="Zar" pitchFamily="2" charset="-78"/>
              </a:rPr>
              <a:t> اضافه کردن مازاد ريتميک و آوايي خلسه جمعی و همبستگی احساسی به مراسم دسته جمعی شادی يا عزای عموماً جوانان. </a:t>
            </a:r>
          </a:p>
          <a:p>
            <a:pPr algn="just">
              <a:buNone/>
            </a:pPr>
            <a:endParaRPr lang="fa-IR" sz="2000" dirty="0" smtClean="0">
              <a:cs typeface="Zar" pitchFamily="2" charset="-78"/>
            </a:endParaRPr>
          </a:p>
          <a:p>
            <a:pPr algn="just"/>
            <a:r>
              <a:rPr lang="fa-IR" sz="2400" dirty="0" smtClean="0">
                <a:solidFill>
                  <a:srgbClr val="C00000"/>
                </a:solidFill>
                <a:cs typeface="Zar" pitchFamily="2" charset="-78"/>
              </a:rPr>
              <a:t>هويت يابی فرهنگی</a:t>
            </a:r>
          </a:p>
          <a:p>
            <a:pPr algn="just">
              <a:buNone/>
            </a:pPr>
            <a:r>
              <a:rPr lang="fa-IR" sz="2400" dirty="0" smtClean="0">
                <a:cs typeface="Zar" pitchFamily="2" charset="-78"/>
              </a:rPr>
              <a:t>1- تقويت و حفظ هويت فرهنگي از طريق نگهداري موسيقي بومي ظيط شده در مراکز فرهنگی و موزه های ميدان تحقيق؛ عدالت فرهنگی (لومکس) و </a:t>
            </a:r>
            <a:r>
              <a:rPr lang="en-US" sz="2400" dirty="0" smtClean="0">
                <a:latin typeface="Perpetua" pitchFamily="18" charset="0"/>
                <a:cs typeface="Zar" pitchFamily="2" charset="-78"/>
              </a:rPr>
              <a:t>Bi-musicality</a:t>
            </a:r>
            <a:r>
              <a:rPr lang="fa-IR" sz="2000" dirty="0" smtClean="0">
                <a:latin typeface="Perpetua" pitchFamily="18" charset="0"/>
                <a:cs typeface="Zar" pitchFamily="2" charset="-78"/>
              </a:rPr>
              <a:t> </a:t>
            </a:r>
            <a:r>
              <a:rPr lang="fa-IR" sz="2400" dirty="0" smtClean="0">
                <a:cs typeface="Zar" pitchFamily="2" charset="-78"/>
              </a:rPr>
              <a:t>(مانتل هود، 1960).</a:t>
            </a:r>
          </a:p>
          <a:p>
            <a:pPr algn="just">
              <a:buNone/>
            </a:pPr>
            <a:r>
              <a:rPr lang="fa-IR" sz="2400" dirty="0" smtClean="0">
                <a:cs typeface="Zar" pitchFamily="2" charset="-78"/>
              </a:rPr>
              <a:t>2- خلق موسيقي با الهام از عناصر موسيقايي بومي يا شهری (بارتوک، ابوالحسن صبا و مرتضی حنانه).</a:t>
            </a:r>
          </a:p>
          <a:p>
            <a:pPr algn="just">
              <a:buNone/>
            </a:pPr>
            <a:r>
              <a:rPr lang="fa-IR" sz="2400" dirty="0" smtClean="0">
                <a:cs typeface="Zar" pitchFamily="2" charset="-78"/>
              </a:rPr>
              <a:t>3- پخش موسيقي کلاسيک براي عوام و ارتقاء فرهنگ شنيداری آنها (موری، 1940).</a:t>
            </a:r>
            <a:endParaRPr lang="fa-IR" sz="1800" dirty="0">
              <a:cs typeface="Zar"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 calcmode="lin" valueType="num">
                                      <p:cBhvr additive="base">
                                        <p:cTn id="4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2">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smtClean="0">
                <a:cs typeface="Zar" pitchFamily="2" charset="-78"/>
              </a:rPr>
              <a:t>کاربرد</a:t>
            </a:r>
            <a:endParaRPr lang="fa-IR" dirty="0"/>
          </a:p>
        </p:txBody>
      </p:sp>
      <p:sp>
        <p:nvSpPr>
          <p:cNvPr id="3" name="Content Placeholder 2"/>
          <p:cNvSpPr>
            <a:spLocks noGrp="1"/>
          </p:cNvSpPr>
          <p:nvPr>
            <p:ph sz="quarter" idx="1"/>
          </p:nvPr>
        </p:nvSpPr>
        <p:spPr>
          <a:xfrm>
            <a:off x="612648" y="1600200"/>
            <a:ext cx="8153400" cy="5257800"/>
          </a:xfrm>
        </p:spPr>
        <p:txBody>
          <a:bodyPr>
            <a:normAutofit fontScale="92500" lnSpcReduction="20000"/>
          </a:bodyPr>
          <a:lstStyle/>
          <a:p>
            <a:r>
              <a:rPr lang="fa-IR" sz="3500" dirty="0" smtClean="0">
                <a:solidFill>
                  <a:srgbClr val="C00000"/>
                </a:solidFill>
                <a:cs typeface="Zar" pitchFamily="2" charset="-78"/>
              </a:rPr>
              <a:t>موسيقی درمانی</a:t>
            </a:r>
          </a:p>
          <a:p>
            <a:pPr algn="just">
              <a:buNone/>
            </a:pPr>
            <a:r>
              <a:rPr lang="fa-IR" sz="3000" dirty="0" smtClean="0">
                <a:cs typeface="Zar" pitchFamily="2" charset="-78"/>
              </a:rPr>
              <a:t>1- قابل کاربرد برای حل وضعيت های آسيب زای صدا (فکوهی، 1390) مانند لکنت زبان، صدای نامناسب و استفاده نادرست از صدا در يک موقعيت اجتماعی نامربوط به آن صدا (همان).</a:t>
            </a:r>
          </a:p>
          <a:p>
            <a:pPr algn="just">
              <a:buNone/>
            </a:pPr>
            <a:endParaRPr lang="fa-IR" sz="3000" dirty="0" smtClean="0">
              <a:cs typeface="Zar" pitchFamily="2" charset="-78"/>
            </a:endParaRPr>
          </a:p>
          <a:p>
            <a:pPr algn="just">
              <a:buNone/>
            </a:pPr>
            <a:r>
              <a:rPr lang="fa-IR" sz="3000" dirty="0" smtClean="0">
                <a:cs typeface="Zar" pitchFamily="2" charset="-78"/>
              </a:rPr>
              <a:t>2- يافتن مکانيسم تاثير موسيقی در درمان بيماری ها  از طريق  تحليل آکوستيک نسبت فرکانسی صدای اذکار، ريتم ها (فيورنزا، 1993) و آوازهای مقامی  بر فرآيندهای مغزی و زيست شناختی بدن انسان.</a:t>
            </a:r>
          </a:p>
          <a:p>
            <a:pPr algn="just">
              <a:buNone/>
            </a:pPr>
            <a:endParaRPr lang="fa-IR" sz="3000" dirty="0" smtClean="0">
              <a:cs typeface="Zar" pitchFamily="2" charset="-78"/>
            </a:endParaRPr>
          </a:p>
          <a:p>
            <a:pPr algn="just">
              <a:buNone/>
            </a:pPr>
            <a:r>
              <a:rPr lang="fa-IR" sz="3000" dirty="0" smtClean="0">
                <a:cs typeface="Zar" pitchFamily="2" charset="-78"/>
              </a:rPr>
              <a:t>3- يافتن مکانيسم تاثير موسيقی در درمان بيماری ها از طريق تحليل آکوستيک نسبت فرکانسی صدای سيارات (همان)، اصول فيزيک کوآنتوم (ديويس، 2012) و اصول موضوعه متون کهن (فارمر، 1973 به نقل از مسعوديه، 1365) بر فرآيندهای مغزی و زيست شناختی بدن انسان</a:t>
            </a:r>
          </a:p>
          <a:p>
            <a:endParaRPr lang="fa-I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smtClean="0">
                <a:cs typeface="Zar" pitchFamily="2" charset="-78"/>
              </a:rPr>
              <a:t>منابع</a:t>
            </a:r>
            <a:endParaRPr lang="fa-IR" dirty="0"/>
          </a:p>
        </p:txBody>
      </p:sp>
      <p:sp>
        <p:nvSpPr>
          <p:cNvPr id="4" name="Content Placeholder 2"/>
          <p:cNvSpPr>
            <a:spLocks noGrp="1"/>
          </p:cNvSpPr>
          <p:nvPr>
            <p:ph sz="quarter" idx="1"/>
          </p:nvPr>
        </p:nvSpPr>
        <p:spPr>
          <a:xfrm>
            <a:off x="152400" y="1600200"/>
            <a:ext cx="8613648" cy="4876800"/>
          </a:xfrm>
        </p:spPr>
        <p:txBody>
          <a:bodyPr>
            <a:normAutofit/>
          </a:bodyPr>
          <a:lstStyle/>
          <a:p>
            <a:pPr marL="0" indent="0" algn="just"/>
            <a:r>
              <a:rPr lang="fa-IR" sz="1600" dirty="0" smtClean="0">
                <a:cs typeface="Zar" pitchFamily="2" charset="-78"/>
              </a:rPr>
              <a:t> جليلوند، حامد. ”مقدمه ای بر موسيقی شناسی قومی“. مرور کتاب مقدمه ای بر موسيقی شناسی قومی، حجاريان، محسن. 1387. انسان شناسی و فرهنگ. </a:t>
            </a:r>
            <a:r>
              <a:rPr lang="fa-IR" sz="1600" i="1" dirty="0" smtClean="0">
                <a:cs typeface="Zar" pitchFamily="2" charset="-78"/>
              </a:rPr>
              <a:t>موسسه انسان شناسی و فرهنگ</a:t>
            </a:r>
            <a:r>
              <a:rPr lang="fa-IR" sz="1600" dirty="0" smtClean="0">
                <a:cs typeface="Zar" pitchFamily="2" charset="-78"/>
              </a:rPr>
              <a:t>، 29 خرداد 1387. شبکه اينترنت. </a:t>
            </a:r>
          </a:p>
          <a:p>
            <a:pPr marL="0" indent="0" algn="just" rtl="0">
              <a:buNone/>
            </a:pPr>
            <a:r>
              <a:rPr lang="en-US" sz="1400" dirty="0" smtClean="0">
                <a:latin typeface="Perpetua" pitchFamily="18" charset="0"/>
                <a:hlinkClick r:id="rId2"/>
              </a:rPr>
              <a:t>http://anthropology.ir/node/5697</a:t>
            </a:r>
          </a:p>
          <a:p>
            <a:pPr marL="0" indent="0" algn="just"/>
            <a:r>
              <a:rPr lang="fa-IR" sz="1600" dirty="0" smtClean="0">
                <a:cs typeface="Zar" pitchFamily="2" charset="-78"/>
              </a:rPr>
              <a:t> جليلوند، حامد </a:t>
            </a:r>
            <a:r>
              <a:rPr lang="en-US" sz="1600" dirty="0" smtClean="0">
                <a:latin typeface="Perpetua" pitchFamily="18" charset="0"/>
                <a:cs typeface="Times New Roman" pitchFamily="18" charset="0"/>
              </a:rPr>
              <a:t>a</a:t>
            </a:r>
            <a:r>
              <a:rPr lang="fa-IR" sz="1600" dirty="0" smtClean="0">
                <a:cs typeface="Zar" pitchFamily="2" charset="-78"/>
              </a:rPr>
              <a:t>. موسيقی شناسی تطبيقی. انسان شناسی و فرهنگ. </a:t>
            </a:r>
            <a:r>
              <a:rPr lang="fa-IR" sz="1600" i="1" dirty="0" smtClean="0">
                <a:cs typeface="Zar" pitchFamily="2" charset="-78"/>
              </a:rPr>
              <a:t>موسسه انسان شناسی و فرهنگ</a:t>
            </a:r>
            <a:r>
              <a:rPr lang="fa-IR" sz="1600" dirty="0" smtClean="0">
                <a:cs typeface="Zar" pitchFamily="2" charset="-78"/>
              </a:rPr>
              <a:t>، 7 اردي بهشت 1392. شبکه اينترنت. </a:t>
            </a:r>
            <a:endParaRPr lang="fa-IR" sz="1400" dirty="0" smtClean="0">
              <a:cs typeface="Zar" pitchFamily="2" charset="-78"/>
            </a:endParaRPr>
          </a:p>
          <a:p>
            <a:pPr marL="0" indent="0" algn="just" rtl="0">
              <a:buNone/>
            </a:pPr>
            <a:r>
              <a:rPr lang="en-US" sz="1400" dirty="0" smtClean="0">
                <a:latin typeface="Perpetua" pitchFamily="18" charset="0"/>
                <a:hlinkClick r:id="rId3"/>
              </a:rPr>
              <a:t>http://anthropology.ir/node/17472</a:t>
            </a:r>
            <a:endParaRPr lang="en-US" sz="1400" dirty="0" smtClean="0">
              <a:latin typeface="Perpetua" pitchFamily="18" charset="0"/>
            </a:endParaRPr>
          </a:p>
          <a:p>
            <a:pPr marL="0" indent="0" algn="just"/>
            <a:r>
              <a:rPr lang="fa-IR" sz="1600" dirty="0" smtClean="0">
                <a:cs typeface="Zar" pitchFamily="2" charset="-78"/>
              </a:rPr>
              <a:t> جليلوند، حامد </a:t>
            </a:r>
            <a:r>
              <a:rPr lang="en-US" sz="1600" dirty="0" smtClean="0">
                <a:latin typeface="Perpetua" pitchFamily="18" charset="0"/>
                <a:cs typeface="Times New Roman" pitchFamily="18" charset="0"/>
              </a:rPr>
              <a:t>b</a:t>
            </a:r>
            <a:r>
              <a:rPr lang="fa-IR" sz="1600" dirty="0" smtClean="0">
                <a:cs typeface="Zar" pitchFamily="2" charset="-78"/>
              </a:rPr>
              <a:t>. چهره های اتنوموزيکولوژی، جرج هرزاگ. انسان شناسی و فرهنگ. </a:t>
            </a:r>
            <a:r>
              <a:rPr lang="fa-IR" sz="1600" i="1" dirty="0" smtClean="0">
                <a:cs typeface="Zar" pitchFamily="2" charset="-78"/>
              </a:rPr>
              <a:t>موسسه انسان شناسی و فرهنگ</a:t>
            </a:r>
            <a:r>
              <a:rPr lang="fa-IR" sz="1600" dirty="0" smtClean="0">
                <a:cs typeface="Zar" pitchFamily="2" charset="-78"/>
              </a:rPr>
              <a:t>، 19 تير 1392. شبکه اينترنت. </a:t>
            </a:r>
          </a:p>
          <a:p>
            <a:pPr algn="just" rtl="0">
              <a:buNone/>
            </a:pPr>
            <a:r>
              <a:rPr lang="en-US" sz="1400" dirty="0" smtClean="0">
                <a:latin typeface="Perpetua" pitchFamily="18" charset="0"/>
                <a:hlinkClick r:id="rId4"/>
              </a:rPr>
              <a:t>http://anthropology.ir/node/18705</a:t>
            </a:r>
          </a:p>
          <a:p>
            <a:pPr marL="0" indent="0" algn="just"/>
            <a:r>
              <a:rPr lang="fa-IR" sz="1600" dirty="0" smtClean="0">
                <a:cs typeface="Zar" pitchFamily="2" charset="-78"/>
              </a:rPr>
              <a:t> جليلوند، حامد </a:t>
            </a:r>
            <a:r>
              <a:rPr lang="en-US" sz="1600" dirty="0" smtClean="0">
                <a:latin typeface="Perpetua" pitchFamily="18" charset="0"/>
                <a:cs typeface="Times New Roman" pitchFamily="18" charset="0"/>
              </a:rPr>
              <a:t>i</a:t>
            </a:r>
            <a:r>
              <a:rPr lang="fa-IR" sz="1600" dirty="0" smtClean="0">
                <a:latin typeface="Times New Roman" pitchFamily="18" charset="0"/>
                <a:cs typeface="Times New Roman" pitchFamily="18" charset="0"/>
              </a:rPr>
              <a:t>.</a:t>
            </a:r>
            <a:r>
              <a:rPr lang="fa-IR" sz="1600" dirty="0" smtClean="0">
                <a:cs typeface="Zar" pitchFamily="2" charset="-78"/>
              </a:rPr>
              <a:t> آرشيو فنوگراف برلين. انسان شناسی و فرهنگ. </a:t>
            </a:r>
            <a:r>
              <a:rPr lang="fa-IR" sz="1600" i="1" dirty="0" smtClean="0">
                <a:cs typeface="Zar" pitchFamily="2" charset="-78"/>
              </a:rPr>
              <a:t>موسسه انسان شناسی و فرهنگ</a:t>
            </a:r>
            <a:r>
              <a:rPr lang="fa-IR" sz="1600" dirty="0" smtClean="0">
                <a:cs typeface="Zar" pitchFamily="2" charset="-78"/>
              </a:rPr>
              <a:t>، 12 تير 1392. شبکه اينترنت. </a:t>
            </a:r>
          </a:p>
          <a:p>
            <a:pPr marL="0" indent="0" algn="just" rtl="0">
              <a:buNone/>
            </a:pPr>
            <a:r>
              <a:rPr lang="en-US" sz="1400" dirty="0" smtClean="0">
                <a:latin typeface="Perpetua" pitchFamily="18" charset="0"/>
                <a:hlinkClick r:id="rId5"/>
              </a:rPr>
              <a:t>http://anthropology.ir/node/18674</a:t>
            </a:r>
            <a:endParaRPr lang="en-US" sz="1400" dirty="0" smtClean="0">
              <a:latin typeface="Perpetua" pitchFamily="18" charset="0"/>
              <a:hlinkClick r:id="rId3"/>
            </a:endParaRPr>
          </a:p>
          <a:p>
            <a:pPr marL="0" indent="0" algn="just"/>
            <a:r>
              <a:rPr lang="fa-IR" sz="1600" dirty="0" smtClean="0">
                <a:cs typeface="Zar" pitchFamily="2" charset="-78"/>
              </a:rPr>
              <a:t> جليلوند، حامد </a:t>
            </a:r>
            <a:r>
              <a:rPr lang="en-US" sz="1600" dirty="0" smtClean="0">
                <a:latin typeface="Perpetua" pitchFamily="18" charset="0"/>
                <a:cs typeface="Times New Roman" pitchFamily="18" charset="0"/>
              </a:rPr>
              <a:t>ii</a:t>
            </a:r>
            <a:r>
              <a:rPr lang="fa-IR" sz="1600" dirty="0" smtClean="0">
                <a:cs typeface="Zar" pitchFamily="2" charset="-78"/>
              </a:rPr>
              <a:t>. چهره های اتنوموزيکولوژی، مانتل هود. انسان شناسی و فرهنگ. </a:t>
            </a:r>
            <a:r>
              <a:rPr lang="fa-IR" sz="1600" i="1" dirty="0" smtClean="0">
                <a:cs typeface="Zar" pitchFamily="2" charset="-78"/>
              </a:rPr>
              <a:t>موسسه انسان شناسی و فرهنگ</a:t>
            </a:r>
            <a:r>
              <a:rPr lang="fa-IR" sz="1600" dirty="0" smtClean="0">
                <a:cs typeface="Zar" pitchFamily="2" charset="-78"/>
              </a:rPr>
              <a:t>، 14 اسفند 1392. شبکه اينترنت. </a:t>
            </a:r>
          </a:p>
          <a:p>
            <a:pPr marL="0" indent="0" algn="just" rtl="0">
              <a:buNone/>
            </a:pPr>
            <a:r>
              <a:rPr lang="en-US" sz="1400" dirty="0" smtClean="0">
                <a:latin typeface="Perpetua" pitchFamily="18" charset="0"/>
                <a:hlinkClick r:id="rId6"/>
              </a:rPr>
              <a:t>http://anthropology.ir/node/22067</a:t>
            </a:r>
            <a:endParaRPr lang="en-US" sz="1400" dirty="0" smtClean="0">
              <a:latin typeface="Perpetua" pitchFamily="18" charset="0"/>
              <a:hlinkClick r:id="rId5"/>
            </a:endParaRPr>
          </a:p>
          <a:p>
            <a:pPr marL="0" indent="0" algn="just"/>
            <a:r>
              <a:rPr lang="fa-IR" sz="1600" dirty="0" smtClean="0">
                <a:cs typeface="Zar" pitchFamily="2" charset="-78"/>
              </a:rPr>
              <a:t> جليلوند، حامد </a:t>
            </a:r>
            <a:r>
              <a:rPr lang="en-US" sz="1600" dirty="0" smtClean="0">
                <a:latin typeface="Perpetua" pitchFamily="18" charset="0"/>
                <a:cs typeface="Times New Roman" pitchFamily="18" charset="0"/>
              </a:rPr>
              <a:t>iii</a:t>
            </a:r>
            <a:r>
              <a:rPr lang="fa-IR" sz="1600" dirty="0" smtClean="0">
                <a:cs typeface="Zar" pitchFamily="2" charset="-78"/>
              </a:rPr>
              <a:t>. چهره های اتنوموزيکولوژی، آلن مريام. انسان شناسی و فرهنگ. </a:t>
            </a:r>
            <a:r>
              <a:rPr lang="fa-IR" sz="1600" i="1" dirty="0" smtClean="0">
                <a:cs typeface="Zar" pitchFamily="2" charset="-78"/>
              </a:rPr>
              <a:t>موسسه انسان شناسی و فرهنگ</a:t>
            </a:r>
            <a:r>
              <a:rPr lang="fa-IR" sz="1600" dirty="0" smtClean="0">
                <a:cs typeface="Zar" pitchFamily="2" charset="-78"/>
              </a:rPr>
              <a:t>، 7 اسفند 1392. شبکه اينترنت. </a:t>
            </a:r>
          </a:p>
          <a:p>
            <a:pPr marL="0" indent="0" algn="just" rtl="0">
              <a:buNone/>
            </a:pPr>
            <a:r>
              <a:rPr lang="en-US" sz="1400" dirty="0" smtClean="0">
                <a:latin typeface="Perpetua" pitchFamily="18" charset="0"/>
                <a:hlinkClick r:id="rId7"/>
              </a:rPr>
              <a:t>http://anthropology.ir/node/21944</a:t>
            </a:r>
            <a:endParaRPr lang="en-US" sz="1400" dirty="0" smtClean="0">
              <a:latin typeface="Perpetua" pitchFamily="18" charset="0"/>
              <a:hlinkClick r:id="rId2"/>
            </a:endParaRPr>
          </a:p>
          <a:p>
            <a:pPr marL="0" indent="0" algn="just"/>
            <a:endParaRPr lang="fa-IR"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smtClean="0">
                <a:cs typeface="Zar" pitchFamily="2" charset="-78"/>
              </a:rPr>
              <a:t>منابع</a:t>
            </a:r>
            <a:endParaRPr lang="fa-IR" dirty="0"/>
          </a:p>
        </p:txBody>
      </p:sp>
      <p:sp>
        <p:nvSpPr>
          <p:cNvPr id="3" name="Content Placeholder 2"/>
          <p:cNvSpPr>
            <a:spLocks noGrp="1"/>
          </p:cNvSpPr>
          <p:nvPr>
            <p:ph sz="quarter" idx="1"/>
          </p:nvPr>
        </p:nvSpPr>
        <p:spPr>
          <a:xfrm>
            <a:off x="612648" y="1447800"/>
            <a:ext cx="8153400" cy="5257800"/>
          </a:xfrm>
        </p:spPr>
        <p:txBody>
          <a:bodyPr>
            <a:normAutofit lnSpcReduction="10000"/>
          </a:bodyPr>
          <a:lstStyle/>
          <a:p>
            <a:pPr marL="0" indent="0" algn="just"/>
            <a:endParaRPr lang="fa-IR" sz="1600" dirty="0" smtClean="0">
              <a:cs typeface="Zar" pitchFamily="2" charset="-78"/>
            </a:endParaRPr>
          </a:p>
          <a:p>
            <a:pPr marL="0" indent="0" algn="just"/>
            <a:r>
              <a:rPr lang="fa-IR" sz="1600" dirty="0" smtClean="0">
                <a:cs typeface="Zar" pitchFamily="2" charset="-78"/>
              </a:rPr>
              <a:t> جليلوند، حامد. چهره های اتنوموزيکولوژی، بلا بارتوک. انسان شناسی و فرهنگ. </a:t>
            </a:r>
            <a:r>
              <a:rPr lang="fa-IR" sz="1600" i="1" dirty="0" smtClean="0">
                <a:cs typeface="Zar" pitchFamily="2" charset="-78"/>
              </a:rPr>
              <a:t>موسسه انسان شناسی و فرهنگ</a:t>
            </a:r>
            <a:r>
              <a:rPr lang="fa-IR" sz="1600" dirty="0" smtClean="0">
                <a:cs typeface="Zar" pitchFamily="2" charset="-78"/>
              </a:rPr>
              <a:t>، 8 خرداد 1392. شبکه اينترنت. </a:t>
            </a:r>
          </a:p>
          <a:p>
            <a:pPr marL="0" indent="0" algn="just" rtl="0">
              <a:buNone/>
            </a:pPr>
            <a:r>
              <a:rPr lang="en-US" sz="1400" dirty="0" smtClean="0">
                <a:latin typeface="Perpetua" pitchFamily="18" charset="0"/>
                <a:hlinkClick r:id="rId2"/>
              </a:rPr>
              <a:t>http://anthropology.ir/node/18163</a:t>
            </a:r>
            <a:endParaRPr lang="en-US" sz="1400" dirty="0" smtClean="0">
              <a:latin typeface="Perpetua" pitchFamily="18" charset="0"/>
              <a:hlinkClick r:id="rId3"/>
            </a:endParaRPr>
          </a:p>
          <a:p>
            <a:pPr marL="0" indent="0" algn="just"/>
            <a:r>
              <a:rPr lang="fa-IR" sz="1600" dirty="0" smtClean="0">
                <a:cs typeface="Zar" pitchFamily="2" charset="-78"/>
              </a:rPr>
              <a:t> جليلوند، حامد. چهره های اتنوموزيکولوژی، آلن لومکس. انسان شناسی و فرهنگ. </a:t>
            </a:r>
            <a:r>
              <a:rPr lang="fa-IR" sz="1600" i="1" dirty="0" smtClean="0">
                <a:cs typeface="Zar" pitchFamily="2" charset="-78"/>
              </a:rPr>
              <a:t>موسسه انسان شناسی و فرهنگ</a:t>
            </a:r>
            <a:r>
              <a:rPr lang="fa-IR" sz="1600" dirty="0" smtClean="0">
                <a:cs typeface="Zar" pitchFamily="2" charset="-78"/>
              </a:rPr>
              <a:t>، 20 فروردين 1393. شبکه اينترنت. </a:t>
            </a:r>
          </a:p>
          <a:p>
            <a:pPr algn="just" rtl="0">
              <a:buNone/>
            </a:pPr>
            <a:r>
              <a:rPr lang="en-US" sz="1400" dirty="0" smtClean="0">
                <a:latin typeface="Perpetua" pitchFamily="18" charset="0"/>
                <a:hlinkClick r:id="rId4"/>
              </a:rPr>
              <a:t>http://anthropology.ir/node/</a:t>
            </a:r>
            <a:r>
              <a:rPr lang="en-US" sz="1400" dirty="0" smtClean="0">
                <a:latin typeface="Perpetua" pitchFamily="18" charset="0"/>
                <a:hlinkClick r:id="rId5"/>
              </a:rPr>
              <a:t>22430</a:t>
            </a:r>
          </a:p>
          <a:p>
            <a:pPr marL="0" indent="0" algn="just"/>
            <a:r>
              <a:rPr lang="fa-IR" sz="1600" dirty="0" smtClean="0">
                <a:cs typeface="Zar" pitchFamily="2" charset="-78"/>
              </a:rPr>
              <a:t> جليلوند، حامد. چهره های اتنوموزيکولوژی، اريک فون هورن باستل. انسان شناسی و فرهنگ. </a:t>
            </a:r>
            <a:r>
              <a:rPr lang="fa-IR" sz="1600" i="1" dirty="0" smtClean="0">
                <a:cs typeface="Zar" pitchFamily="2" charset="-78"/>
              </a:rPr>
              <a:t>موسسه انسان شناسی و فرهنگ</a:t>
            </a:r>
            <a:r>
              <a:rPr lang="fa-IR" sz="1600" dirty="0" smtClean="0">
                <a:cs typeface="Zar" pitchFamily="2" charset="-78"/>
              </a:rPr>
              <a:t>، 28 اردي بهشت 1392. شبکه اينترنت. </a:t>
            </a:r>
          </a:p>
          <a:p>
            <a:pPr marL="0" indent="0" algn="just" rtl="0">
              <a:buNone/>
            </a:pPr>
            <a:r>
              <a:rPr lang="en-US" sz="1400" dirty="0" smtClean="0">
                <a:latin typeface="Perpetua" pitchFamily="18" charset="0"/>
                <a:hlinkClick r:id="rId6"/>
              </a:rPr>
              <a:t>http://anthropology.ir/node/17907</a:t>
            </a:r>
            <a:endParaRPr lang="en-US" sz="1400" dirty="0" smtClean="0">
              <a:latin typeface="Perpetua" pitchFamily="18" charset="0"/>
              <a:hlinkClick r:id="rId2"/>
            </a:endParaRPr>
          </a:p>
          <a:p>
            <a:pPr marL="0" indent="0" algn="just"/>
            <a:r>
              <a:rPr lang="fa-IR" sz="1600" dirty="0" smtClean="0">
                <a:cs typeface="Zar" pitchFamily="2" charset="-78"/>
              </a:rPr>
              <a:t> درويشي، محمد رضا. اتنوموزيکولوژی. 1378.  انسان شناسی و فرهنگ. </a:t>
            </a:r>
            <a:r>
              <a:rPr lang="fa-IR" sz="1600" i="1" dirty="0" smtClean="0">
                <a:cs typeface="Zar" pitchFamily="2" charset="-78"/>
              </a:rPr>
              <a:t>موسسه انسان شناسی و فرهنگ. </a:t>
            </a:r>
            <a:r>
              <a:rPr lang="fa-IR" sz="1600" dirty="0" smtClean="0">
                <a:cs typeface="Zar" pitchFamily="2" charset="-78"/>
              </a:rPr>
              <a:t>7 دی 1390. شبکه اينترنت. </a:t>
            </a:r>
          </a:p>
          <a:p>
            <a:pPr algn="just" rtl="0">
              <a:buNone/>
            </a:pPr>
            <a:r>
              <a:rPr lang="en-US" sz="1400" dirty="0" smtClean="0">
                <a:latin typeface="Perpetua" pitchFamily="18" charset="0"/>
                <a:hlinkClick r:id="rId7"/>
              </a:rPr>
              <a:t>http://anthropology.ir/node/11970</a:t>
            </a:r>
            <a:endParaRPr lang="en-US" sz="1400" dirty="0" smtClean="0">
              <a:latin typeface="Perpetua" pitchFamily="18" charset="0"/>
            </a:endParaRPr>
          </a:p>
          <a:p>
            <a:pPr marL="0" indent="0" algn="just"/>
            <a:r>
              <a:rPr lang="fa-IR" sz="1600" dirty="0" smtClean="0">
                <a:cs typeface="Zar" pitchFamily="2" charset="-78"/>
              </a:rPr>
              <a:t> رحمانی، جبّار. تحولات گفتمانی سبک مدّاحی در يک دهه اخير: از منازعه گفتمانی تا تنوع سبک های جديد. انسان شناسی و فرهنگ. </a:t>
            </a:r>
            <a:r>
              <a:rPr lang="fa-IR" sz="1600" i="1" dirty="0" smtClean="0">
                <a:cs typeface="Zar" pitchFamily="2" charset="-78"/>
              </a:rPr>
              <a:t>موسسه انسان شناسی و فرهنگ. </a:t>
            </a:r>
            <a:r>
              <a:rPr lang="fa-IR" sz="1600" dirty="0" smtClean="0">
                <a:cs typeface="Zar" pitchFamily="2" charset="-78"/>
              </a:rPr>
              <a:t>24 آبان 1392. شبکه اينترنت.</a:t>
            </a:r>
          </a:p>
          <a:p>
            <a:pPr marL="0" indent="0" algn="just" rtl="0">
              <a:buNone/>
            </a:pPr>
            <a:r>
              <a:rPr lang="en-US" sz="1400" dirty="0" smtClean="0">
                <a:latin typeface="Perpetua" pitchFamily="18" charset="0"/>
                <a:hlinkClick r:id="rId8"/>
              </a:rPr>
              <a:t>http://anthropology.ir/node/20360</a:t>
            </a:r>
            <a:endParaRPr lang="en-US" sz="1400" dirty="0" smtClean="0">
              <a:latin typeface="Perpetua" pitchFamily="18" charset="0"/>
              <a:hlinkClick r:id="rId7"/>
            </a:endParaRPr>
          </a:p>
          <a:p>
            <a:pPr marL="0" indent="0" algn="just"/>
            <a:r>
              <a:rPr lang="fa-IR" sz="1600" dirty="0" smtClean="0">
                <a:cs typeface="Zar" pitchFamily="2" charset="-78"/>
              </a:rPr>
              <a:t>سيگر، آنتونی. انسان شناسی(27): اتنوموزيکولوژی (انسان شناسی قومی). بی تا. مترجم، دودانگه، زهره. انسان شناسی و فرهنگ. </a:t>
            </a:r>
            <a:r>
              <a:rPr lang="fa-IR" sz="1600" i="1" dirty="0" smtClean="0">
                <a:cs typeface="Zar" pitchFamily="2" charset="-78"/>
              </a:rPr>
              <a:t>موسسه انسان شناسی و فرهنگ. </a:t>
            </a:r>
            <a:r>
              <a:rPr lang="fa-IR" sz="1600" dirty="0" smtClean="0">
                <a:cs typeface="Zar" pitchFamily="2" charset="-78"/>
              </a:rPr>
              <a:t>23 شهريور 1393 . شبکه اينترنت. </a:t>
            </a:r>
          </a:p>
          <a:p>
            <a:pPr marL="0" indent="0" algn="just" rtl="0">
              <a:buNone/>
            </a:pPr>
            <a:r>
              <a:rPr lang="fa-IR" sz="1400" dirty="0" smtClean="0">
                <a:cs typeface="Zar" pitchFamily="2" charset="-78"/>
              </a:rPr>
              <a:t> </a:t>
            </a:r>
            <a:r>
              <a:rPr lang="en-US" sz="1400" dirty="0" smtClean="0">
                <a:latin typeface="Perpetua" pitchFamily="18" charset="0"/>
                <a:hlinkClick r:id="rId9"/>
              </a:rPr>
              <a:t>http://www.anthropology.ir/node/</a:t>
            </a:r>
            <a:r>
              <a:rPr lang="en-US" sz="1400" dirty="0" smtClean="0">
                <a:latin typeface="Perpetua" pitchFamily="18" charset="0"/>
                <a:hlinkClick r:id="rId2"/>
              </a:rPr>
              <a:t>11494</a:t>
            </a:r>
          </a:p>
          <a:p>
            <a:pPr marL="0" indent="0" algn="just"/>
            <a:endParaRPr lang="fa-IR" sz="1600"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smtClean="0">
                <a:cs typeface="Zar" pitchFamily="2" charset="-78"/>
              </a:rPr>
              <a:t>منابع</a:t>
            </a:r>
            <a:endParaRPr lang="fa-IR" dirty="0"/>
          </a:p>
        </p:txBody>
      </p:sp>
      <p:sp>
        <p:nvSpPr>
          <p:cNvPr id="3" name="Content Placeholder 2"/>
          <p:cNvSpPr>
            <a:spLocks noGrp="1"/>
          </p:cNvSpPr>
          <p:nvPr>
            <p:ph sz="quarter" idx="1"/>
          </p:nvPr>
        </p:nvSpPr>
        <p:spPr>
          <a:xfrm>
            <a:off x="612648" y="1828800"/>
            <a:ext cx="8153400" cy="4953000"/>
          </a:xfrm>
        </p:spPr>
        <p:txBody>
          <a:bodyPr>
            <a:normAutofit fontScale="70000" lnSpcReduction="20000"/>
          </a:bodyPr>
          <a:lstStyle/>
          <a:p>
            <a:pPr marL="0" indent="0" algn="just"/>
            <a:r>
              <a:rPr lang="fa-IR" sz="2300" dirty="0" smtClean="0">
                <a:cs typeface="Zar" pitchFamily="2" charset="-78"/>
              </a:rPr>
              <a:t>ستاری، جلال. " گفت و گوي ناصر فکوهي با جلال ستاري: اسطوره‌ها و شکل گيري هويت ملي". مصاحبه توسط ناصر فکوهی. انسان شناسی و فرهنگ. </a:t>
            </a:r>
            <a:r>
              <a:rPr lang="fa-IR" sz="2300" i="1" dirty="0" smtClean="0">
                <a:cs typeface="Zar" pitchFamily="2" charset="-78"/>
              </a:rPr>
              <a:t>موسسه انسان شناسی و فرهنگ</a:t>
            </a:r>
            <a:r>
              <a:rPr lang="fa-IR" sz="2300" dirty="0" smtClean="0">
                <a:cs typeface="Zar" pitchFamily="2" charset="-78"/>
              </a:rPr>
              <a:t>، 26 آبان 1388. شبکه اينترنت.</a:t>
            </a:r>
          </a:p>
          <a:p>
            <a:pPr marL="0" indent="0" algn="just" rtl="0">
              <a:buNone/>
            </a:pPr>
            <a:r>
              <a:rPr lang="en-US" sz="2000" dirty="0" smtClean="0">
                <a:latin typeface="Perpetua" pitchFamily="18" charset="0"/>
                <a:hlinkClick r:id="rId2"/>
              </a:rPr>
              <a:t>http://anthropology.ir/node/455</a:t>
            </a:r>
            <a:endParaRPr lang="en-US" sz="2000" dirty="0" smtClean="0">
              <a:latin typeface="Perpetua" pitchFamily="18" charset="0"/>
            </a:endParaRPr>
          </a:p>
          <a:p>
            <a:pPr marL="0" indent="0" algn="just"/>
            <a:r>
              <a:rPr lang="fa-IR" sz="2300" dirty="0" smtClean="0">
                <a:cs typeface="Zar" pitchFamily="2" charset="-78"/>
              </a:rPr>
              <a:t>شهرنازدار، محسن </a:t>
            </a:r>
            <a:r>
              <a:rPr lang="en-US" sz="2300" dirty="0" smtClean="0">
                <a:latin typeface="Perpetua" pitchFamily="18" charset="0"/>
                <a:cs typeface="Times New Roman" pitchFamily="18" charset="0"/>
              </a:rPr>
              <a:t>a</a:t>
            </a:r>
            <a:r>
              <a:rPr lang="fa-IR" sz="2300" dirty="0" smtClean="0">
                <a:cs typeface="Zar" pitchFamily="2" charset="-78"/>
              </a:rPr>
              <a:t>.  مخاطب موسيقی کيست؟ انسان شناسی و فرهنگ. </a:t>
            </a:r>
            <a:r>
              <a:rPr lang="fa-IR" sz="2300" i="1" dirty="0" smtClean="0">
                <a:cs typeface="Zar" pitchFamily="2" charset="-78"/>
              </a:rPr>
              <a:t>موسسه انسان شناسی و فرهنگ. </a:t>
            </a:r>
            <a:r>
              <a:rPr lang="fa-IR" sz="2300" dirty="0" smtClean="0">
                <a:cs typeface="Zar" pitchFamily="2" charset="-78"/>
              </a:rPr>
              <a:t>27 تير 1393. شبکه اينترنت. </a:t>
            </a:r>
          </a:p>
          <a:p>
            <a:pPr algn="just" rtl="0">
              <a:buNone/>
            </a:pPr>
            <a:r>
              <a:rPr lang="fa-IR" sz="3200" dirty="0" smtClean="0">
                <a:cs typeface="Zar" pitchFamily="2" charset="-78"/>
              </a:rPr>
              <a:t> </a:t>
            </a:r>
            <a:r>
              <a:rPr lang="en-US" sz="2000" dirty="0" smtClean="0">
                <a:latin typeface="Perpetua" pitchFamily="18" charset="0"/>
                <a:hlinkClick r:id="rId3"/>
              </a:rPr>
              <a:t>http://www.anthropology.ir/node/23965</a:t>
            </a:r>
            <a:endParaRPr lang="en-US" sz="2000" dirty="0" smtClean="0">
              <a:latin typeface="Perpetua" pitchFamily="18" charset="0"/>
              <a:hlinkClick r:id="rId4"/>
            </a:endParaRPr>
          </a:p>
          <a:p>
            <a:pPr marL="0" indent="0" algn="just"/>
            <a:r>
              <a:rPr lang="fa-IR" sz="2300" dirty="0" smtClean="0">
                <a:cs typeface="Zar" pitchFamily="2" charset="-78"/>
              </a:rPr>
              <a:t>شهرنازدار, محسن </a:t>
            </a:r>
            <a:r>
              <a:rPr lang="en-US" sz="2300" dirty="0" smtClean="0">
                <a:latin typeface="Perpetua" pitchFamily="18" charset="0"/>
                <a:cs typeface="Times New Roman" pitchFamily="18" charset="0"/>
              </a:rPr>
              <a:t>b</a:t>
            </a:r>
            <a:r>
              <a:rPr lang="fa-IR" sz="2300" dirty="0" smtClean="0">
                <a:cs typeface="Zar" pitchFamily="2" charset="-78"/>
              </a:rPr>
              <a:t>. سازشناسی اقوام ايرانی(5). انسان شناسی و فرهنگ. </a:t>
            </a:r>
            <a:r>
              <a:rPr lang="fa-IR" sz="2300" i="1" dirty="0" smtClean="0">
                <a:cs typeface="Zar" pitchFamily="2" charset="-78"/>
              </a:rPr>
              <a:t>موسسه انسان شناسی و فرهنگ. </a:t>
            </a:r>
            <a:r>
              <a:rPr lang="fa-IR" sz="2300" dirty="0" smtClean="0">
                <a:cs typeface="Zar" pitchFamily="2" charset="-78"/>
              </a:rPr>
              <a:t>17 تير 1393. شبکه اينترنت. </a:t>
            </a:r>
            <a:endParaRPr lang="en-US" sz="2300" dirty="0" smtClean="0">
              <a:cs typeface="Zar" pitchFamily="2" charset="-78"/>
            </a:endParaRPr>
          </a:p>
          <a:p>
            <a:pPr algn="just" rtl="0">
              <a:buNone/>
            </a:pPr>
            <a:r>
              <a:rPr lang="en-US" sz="2000" dirty="0" smtClean="0">
                <a:latin typeface="Perpetua" pitchFamily="18" charset="0"/>
                <a:hlinkClick r:id="rId5"/>
              </a:rPr>
              <a:t>http://www.anthropology.ir/node/23845</a:t>
            </a:r>
            <a:endParaRPr lang="en-US" sz="2000" dirty="0" smtClean="0">
              <a:latin typeface="Perpetua" pitchFamily="18" charset="0"/>
              <a:hlinkClick r:id="rId3"/>
            </a:endParaRPr>
          </a:p>
          <a:p>
            <a:pPr marL="0" indent="0" algn="just"/>
            <a:r>
              <a:rPr lang="fa-IR" sz="2300" dirty="0" smtClean="0">
                <a:cs typeface="Zar" pitchFamily="2" charset="-78"/>
              </a:rPr>
              <a:t>شهرنازدار, محسن </a:t>
            </a:r>
            <a:r>
              <a:rPr lang="en-US" sz="2300" dirty="0" smtClean="0">
                <a:latin typeface="Perpetua" pitchFamily="18" charset="0"/>
                <a:cs typeface="Times New Roman" pitchFamily="18" charset="0"/>
              </a:rPr>
              <a:t>c</a:t>
            </a:r>
            <a:r>
              <a:rPr lang="fa-IR" sz="2300" dirty="0" smtClean="0">
                <a:cs typeface="Zar" pitchFamily="2" charset="-78"/>
              </a:rPr>
              <a:t>. درباره عبدالوهاب شهيدی؛ دسترسی عمومی به موسيقی. انسان شناسی و فرهنگ. </a:t>
            </a:r>
            <a:r>
              <a:rPr lang="fa-IR" sz="2300" i="1" dirty="0" smtClean="0">
                <a:cs typeface="Zar" pitchFamily="2" charset="-78"/>
              </a:rPr>
              <a:t>موسسه انسان شناسی و فرهنگ. </a:t>
            </a:r>
            <a:r>
              <a:rPr lang="fa-IR" sz="2300" dirty="0" smtClean="0">
                <a:cs typeface="Zar" pitchFamily="2" charset="-78"/>
              </a:rPr>
              <a:t>30 تير 1393. شبکه اينترنت. </a:t>
            </a:r>
            <a:endParaRPr lang="en-US" sz="2300" dirty="0" smtClean="0">
              <a:cs typeface="Zar" pitchFamily="2" charset="-78"/>
            </a:endParaRPr>
          </a:p>
          <a:p>
            <a:pPr algn="just" rtl="0">
              <a:buNone/>
            </a:pPr>
            <a:r>
              <a:rPr lang="en-US" sz="2000" dirty="0" smtClean="0">
                <a:latin typeface="Perpetua" pitchFamily="18" charset="0"/>
                <a:hlinkClick r:id="rId6"/>
              </a:rPr>
              <a:t>http://www.anthropology.ir/node/24046</a:t>
            </a:r>
            <a:endParaRPr lang="en-US" sz="2000" dirty="0" smtClean="0">
              <a:latin typeface="Perpetua" pitchFamily="18" charset="0"/>
            </a:endParaRPr>
          </a:p>
          <a:p>
            <a:pPr marL="0" indent="0" algn="just"/>
            <a:r>
              <a:rPr lang="fa-IR" sz="2300" dirty="0" smtClean="0">
                <a:cs typeface="Zar" pitchFamily="2" charset="-78"/>
              </a:rPr>
              <a:t>شهرنازدار، محسن. " گفتگو با محسن شهرنازدار و هومان اسعدی: به دنبال نمادها و نشانه‌ها در موسيقی ايرانی". 1392. مصاحبه توسط حسام گرشاسبی. انسان شناسی و فرهنگ. </a:t>
            </a:r>
            <a:r>
              <a:rPr lang="fa-IR" sz="2300" i="1" dirty="0" smtClean="0">
                <a:cs typeface="Zar" pitchFamily="2" charset="-78"/>
              </a:rPr>
              <a:t>موسسه انسان شناسی و فرهنگ</a:t>
            </a:r>
            <a:r>
              <a:rPr lang="fa-IR" sz="2300" dirty="0" smtClean="0">
                <a:cs typeface="Zar" pitchFamily="2" charset="-78"/>
              </a:rPr>
              <a:t>، 10 مهر 1392. شبکه اينترنت. </a:t>
            </a:r>
          </a:p>
          <a:p>
            <a:pPr algn="just" rtl="0">
              <a:buNone/>
            </a:pPr>
            <a:r>
              <a:rPr lang="en-US" sz="2000" dirty="0" smtClean="0">
                <a:latin typeface="Perpetua" pitchFamily="18" charset="0"/>
                <a:hlinkClick r:id="rId5"/>
              </a:rPr>
              <a:t>http://anthropology.ir/node/19744</a:t>
            </a:r>
          </a:p>
          <a:p>
            <a:pPr marL="0" indent="0" algn="just"/>
            <a:r>
              <a:rPr lang="fa-IR" sz="2300" dirty="0">
                <a:cs typeface="Zar" pitchFamily="2" charset="-78"/>
              </a:rPr>
              <a:t>عليايي، هومان.  نظريات تطورگرايانه و موسيقی شناسی تطبيقی. انسان شناسی و فرهنگ. </a:t>
            </a:r>
            <a:r>
              <a:rPr lang="fa-IR" sz="2300" i="1" dirty="0">
                <a:cs typeface="Zar" pitchFamily="2" charset="-78"/>
              </a:rPr>
              <a:t>موسسه انسان شناسی و فرهنگ. </a:t>
            </a:r>
            <a:r>
              <a:rPr lang="fa-IR" sz="2300" dirty="0">
                <a:cs typeface="Zar" pitchFamily="2" charset="-78"/>
              </a:rPr>
              <a:t>17 اسفند 1389 . شبکه اينترنت. </a:t>
            </a:r>
          </a:p>
          <a:p>
            <a:pPr marL="0" indent="0" algn="just" rtl="0">
              <a:buNone/>
            </a:pPr>
            <a:r>
              <a:rPr lang="fa-IR" sz="2000" dirty="0">
                <a:cs typeface="Zar" pitchFamily="2" charset="-78"/>
              </a:rPr>
              <a:t> </a:t>
            </a:r>
            <a:r>
              <a:rPr lang="en-US" sz="2000" dirty="0">
                <a:latin typeface="Perpetua" pitchFamily="18" charset="0"/>
                <a:hlinkClick r:id="rId7"/>
              </a:rPr>
              <a:t>http://www.anthropology.ir/node/8987</a:t>
            </a:r>
          </a:p>
          <a:p>
            <a:pPr algn="just" rtl="0">
              <a:buNone/>
            </a:pPr>
            <a:endParaRPr lang="fa-IR" sz="2500"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smtClean="0">
                <a:cs typeface="Zar" pitchFamily="2" charset="-78"/>
              </a:rPr>
              <a:t>منابع</a:t>
            </a:r>
            <a:endParaRPr lang="fa-IR" dirty="0">
              <a:cs typeface="Zar" pitchFamily="2" charset="-78"/>
            </a:endParaRPr>
          </a:p>
        </p:txBody>
      </p:sp>
      <p:sp>
        <p:nvSpPr>
          <p:cNvPr id="3" name="Content Placeholder 2"/>
          <p:cNvSpPr>
            <a:spLocks noGrp="1"/>
          </p:cNvSpPr>
          <p:nvPr>
            <p:ph sz="quarter" idx="1"/>
          </p:nvPr>
        </p:nvSpPr>
        <p:spPr>
          <a:xfrm>
            <a:off x="152400" y="1600200"/>
            <a:ext cx="8613648" cy="5257800"/>
          </a:xfrm>
        </p:spPr>
        <p:txBody>
          <a:bodyPr>
            <a:normAutofit fontScale="77500" lnSpcReduction="20000"/>
          </a:bodyPr>
          <a:lstStyle/>
          <a:p>
            <a:pPr marL="0" indent="0" algn="just"/>
            <a:endParaRPr lang="fa-IR" dirty="0" smtClean="0">
              <a:cs typeface="Zar" pitchFamily="2" charset="-78"/>
            </a:endParaRPr>
          </a:p>
          <a:p>
            <a:pPr marL="0" indent="0" algn="just"/>
            <a:r>
              <a:rPr lang="fa-IR" sz="2100" dirty="0" smtClean="0">
                <a:cs typeface="Zar" pitchFamily="2" charset="-78"/>
              </a:rPr>
              <a:t>صدر الغروی، سيد محمد. ”فلاسفه و موسيقی، از يونان باستان تا نيچه“. مرور کتاب فلاسفه و موسيقی، از يونان باستان تا نيچه، رحمانيان، آرين. 1390. انسان شناسی و فرهنگ. </a:t>
            </a:r>
            <a:r>
              <a:rPr lang="fa-IR" sz="2100" i="1" dirty="0" smtClean="0">
                <a:cs typeface="Zar" pitchFamily="2" charset="-78"/>
              </a:rPr>
              <a:t>موسسه انسان شناسی و فرهنگ</a:t>
            </a:r>
            <a:r>
              <a:rPr lang="fa-IR" sz="2100" dirty="0" smtClean="0">
                <a:cs typeface="Zar" pitchFamily="2" charset="-78"/>
              </a:rPr>
              <a:t>، 9 اسفند  1391. شبکه اينترنت. </a:t>
            </a:r>
          </a:p>
          <a:p>
            <a:pPr marL="0" indent="0" algn="just" rtl="0">
              <a:buNone/>
            </a:pPr>
            <a:r>
              <a:rPr lang="en-US" sz="1800" dirty="0" smtClean="0">
                <a:latin typeface="Perpetua" pitchFamily="18" charset="0"/>
                <a:hlinkClick r:id="rId3"/>
              </a:rPr>
              <a:t>http://anthropology.ir/node/16841</a:t>
            </a:r>
          </a:p>
          <a:p>
            <a:pPr marL="0" indent="0" algn="just"/>
            <a:r>
              <a:rPr lang="fa-IR" dirty="0" smtClean="0">
                <a:cs typeface="Zar" pitchFamily="2" charset="-78"/>
              </a:rPr>
              <a:t> </a:t>
            </a:r>
            <a:r>
              <a:rPr lang="fa-IR" sz="2100" dirty="0" smtClean="0">
                <a:cs typeface="Zar" pitchFamily="2" charset="-78"/>
              </a:rPr>
              <a:t>فاطمی، ساسان.  ” اتنوموزيکولوژی؛ يک بازبينی شناخت شناسانه و پيشنهاد دو مدل تحقيق“  </a:t>
            </a:r>
            <a:r>
              <a:rPr lang="fa-IR" sz="2100" i="1" dirty="0" smtClean="0">
                <a:cs typeface="Zar" pitchFamily="2" charset="-78"/>
              </a:rPr>
              <a:t>فصلنامه هنر</a:t>
            </a:r>
            <a:r>
              <a:rPr lang="fa-IR" sz="2100" dirty="0" smtClean="0">
                <a:cs typeface="Zar" pitchFamily="2" charset="-78"/>
              </a:rPr>
              <a:t> 39 (بهار 1378): 151- 137. متن چاپی. </a:t>
            </a:r>
            <a:endParaRPr lang="en-US" sz="2100" dirty="0" smtClean="0">
              <a:latin typeface="Perpetua" pitchFamily="18" charset="0"/>
              <a:hlinkClick r:id="rId3"/>
            </a:endParaRPr>
          </a:p>
          <a:p>
            <a:pPr marL="0" indent="0" algn="just"/>
            <a:r>
              <a:rPr lang="fa-IR" sz="2100" dirty="0" smtClean="0">
                <a:cs typeface="Zar" pitchFamily="2" charset="-78"/>
              </a:rPr>
              <a:t> فکوهی، ناصر. ساختارگرايي، اسطوره و موسيقی.  1378.  انسان شناسی و فرهنگ. </a:t>
            </a:r>
            <a:r>
              <a:rPr lang="fa-IR" sz="2100" i="1" dirty="0" smtClean="0">
                <a:cs typeface="Zar" pitchFamily="2" charset="-78"/>
              </a:rPr>
              <a:t>موسسه انسان شناسی و فرهنگ. </a:t>
            </a:r>
            <a:r>
              <a:rPr lang="fa-IR" sz="2100" dirty="0" smtClean="0">
                <a:cs typeface="Zar" pitchFamily="2" charset="-78"/>
              </a:rPr>
              <a:t>12 مرداد 1387. شبکه اينترنت.</a:t>
            </a:r>
          </a:p>
          <a:p>
            <a:pPr marL="0" indent="0" algn="just" rtl="0">
              <a:buNone/>
            </a:pPr>
            <a:r>
              <a:rPr lang="en-US" sz="1800" dirty="0" smtClean="0">
                <a:latin typeface="Perpetua" pitchFamily="18" charset="0"/>
                <a:hlinkClick r:id="rId4"/>
              </a:rPr>
              <a:t>http://anthropology.ir/node/</a:t>
            </a:r>
            <a:r>
              <a:rPr lang="en-US" sz="1800" dirty="0" smtClean="0">
                <a:latin typeface="Perpetua" pitchFamily="18" charset="0"/>
                <a:hlinkClick r:id="rId5"/>
              </a:rPr>
              <a:t>980</a:t>
            </a:r>
          </a:p>
          <a:p>
            <a:pPr marL="0" indent="0" algn="just">
              <a:lnSpc>
                <a:spcPct val="120000"/>
              </a:lnSpc>
            </a:pPr>
            <a:r>
              <a:rPr lang="fa-IR" dirty="0" smtClean="0">
                <a:cs typeface="Zar" pitchFamily="2" charset="-78"/>
              </a:rPr>
              <a:t> </a:t>
            </a:r>
            <a:r>
              <a:rPr lang="fa-IR" sz="2100" dirty="0" smtClean="0">
                <a:cs typeface="Zar" pitchFamily="2" charset="-78"/>
              </a:rPr>
              <a:t>فکوهی، ناصر. انديشه های تصويری (16): صدا.  انسان شناسی و فرهنگ. </a:t>
            </a:r>
            <a:r>
              <a:rPr lang="fa-IR" sz="2100" i="1" dirty="0" smtClean="0">
                <a:cs typeface="Zar" pitchFamily="2" charset="-78"/>
              </a:rPr>
              <a:t>موسسه انسان شناسی و فرهنگ. </a:t>
            </a:r>
            <a:r>
              <a:rPr lang="fa-IR" sz="2100" dirty="0" smtClean="0">
                <a:cs typeface="Zar" pitchFamily="2" charset="-78"/>
              </a:rPr>
              <a:t>19 تير 1392. شبکه اينترنت.</a:t>
            </a:r>
          </a:p>
          <a:p>
            <a:pPr marL="0" indent="0" algn="just" rtl="0">
              <a:buNone/>
            </a:pPr>
            <a:r>
              <a:rPr lang="en-US" sz="1800" dirty="0" smtClean="0">
                <a:latin typeface="Perpetua" pitchFamily="18" charset="0"/>
                <a:hlinkClick r:id="rId4"/>
              </a:rPr>
              <a:t>http://anthropology.ir/node/</a:t>
            </a:r>
            <a:r>
              <a:rPr lang="en-US" sz="1800" dirty="0" smtClean="0">
                <a:latin typeface="Perpetua" pitchFamily="18" charset="0"/>
                <a:hlinkClick r:id="rId3"/>
              </a:rPr>
              <a:t>18803</a:t>
            </a:r>
          </a:p>
          <a:p>
            <a:pPr marL="0" indent="0" algn="just"/>
            <a:r>
              <a:rPr lang="fa-IR" dirty="0" smtClean="0">
                <a:cs typeface="Zar" pitchFamily="2" charset="-78"/>
              </a:rPr>
              <a:t> </a:t>
            </a:r>
            <a:r>
              <a:rPr lang="fa-IR" sz="2100" dirty="0" smtClean="0">
                <a:cs typeface="Zar" pitchFamily="2" charset="-78"/>
              </a:rPr>
              <a:t>فکوهی، ناصر. از صدا تا موسيقی. 1383. انسان شناسی و فرهنگ. </a:t>
            </a:r>
            <a:r>
              <a:rPr lang="fa-IR" sz="2100" i="1" dirty="0" smtClean="0">
                <a:cs typeface="Zar" pitchFamily="2" charset="-78"/>
              </a:rPr>
              <a:t>موسسه انسان شناسی و فرهنگ. </a:t>
            </a:r>
            <a:r>
              <a:rPr lang="fa-IR" sz="2100" dirty="0" smtClean="0">
                <a:cs typeface="Zar" pitchFamily="2" charset="-78"/>
              </a:rPr>
              <a:t>25 خرداد 1387. شبکه اينترنت.</a:t>
            </a:r>
          </a:p>
          <a:p>
            <a:pPr marL="0" indent="0" algn="just" rtl="0">
              <a:buNone/>
            </a:pPr>
            <a:r>
              <a:rPr lang="en-US" sz="1800" dirty="0" smtClean="0">
                <a:latin typeface="Perpetua" pitchFamily="18" charset="0"/>
                <a:hlinkClick r:id="rId3"/>
              </a:rPr>
              <a:t>http://anthropology.ir/node/</a:t>
            </a:r>
            <a:r>
              <a:rPr lang="en-US" sz="1800" dirty="0" smtClean="0">
                <a:latin typeface="Perpetua" pitchFamily="18" charset="0"/>
                <a:hlinkClick r:id="rId4"/>
              </a:rPr>
              <a:t>974</a:t>
            </a:r>
            <a:r>
              <a:rPr lang="fa-IR" sz="1800" dirty="0" smtClean="0">
                <a:cs typeface="Zar" pitchFamily="2" charset="-78"/>
              </a:rPr>
              <a:t> </a:t>
            </a:r>
          </a:p>
          <a:p>
            <a:pPr marL="0" indent="0" algn="just"/>
            <a:r>
              <a:rPr lang="fa-IR" sz="2600" dirty="0" smtClean="0">
                <a:cs typeface="Zar" pitchFamily="2" charset="-78"/>
              </a:rPr>
              <a:t> </a:t>
            </a:r>
            <a:r>
              <a:rPr lang="fa-IR" sz="2100" dirty="0" smtClean="0">
                <a:cs typeface="Zar" pitchFamily="2" charset="-78"/>
              </a:rPr>
              <a:t>فکوهی، ناصر. پرسش از فرهنگ (59): آيا صدا پديده ای فرهنگی است؟ انسان شناسی و فرهنگ. </a:t>
            </a:r>
            <a:r>
              <a:rPr lang="fa-IR" sz="2100" i="1" dirty="0" smtClean="0">
                <a:cs typeface="Zar" pitchFamily="2" charset="-78"/>
              </a:rPr>
              <a:t>موسسه انسان شناسی و فرهنگ. </a:t>
            </a:r>
            <a:r>
              <a:rPr lang="fa-IR" sz="2100" dirty="0" smtClean="0">
                <a:cs typeface="Zar" pitchFamily="2" charset="-78"/>
              </a:rPr>
              <a:t>29 شهريور 1390. شبکه اينترنت.</a:t>
            </a:r>
          </a:p>
          <a:p>
            <a:pPr marL="0" indent="0" algn="just" rtl="0">
              <a:buNone/>
            </a:pPr>
            <a:r>
              <a:rPr lang="en-US" sz="1800" dirty="0" smtClean="0">
                <a:latin typeface="Perpetua" pitchFamily="18" charset="0"/>
                <a:hlinkClick r:id="rId6"/>
              </a:rPr>
              <a:t>http://anthropology.ir/node/10911</a:t>
            </a:r>
            <a:endParaRPr lang="fa-IR" sz="1800"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smtClean="0">
                <a:cs typeface="Zar" pitchFamily="2" charset="-78"/>
              </a:rPr>
              <a:t>منابع</a:t>
            </a:r>
            <a:endParaRPr lang="fa-IR" dirty="0"/>
          </a:p>
        </p:txBody>
      </p:sp>
      <p:sp>
        <p:nvSpPr>
          <p:cNvPr id="3" name="Content Placeholder 2"/>
          <p:cNvSpPr>
            <a:spLocks noGrp="1"/>
          </p:cNvSpPr>
          <p:nvPr>
            <p:ph sz="quarter" idx="1"/>
          </p:nvPr>
        </p:nvSpPr>
        <p:spPr>
          <a:xfrm>
            <a:off x="612648" y="1600200"/>
            <a:ext cx="8153400" cy="4800600"/>
          </a:xfrm>
        </p:spPr>
        <p:txBody>
          <a:bodyPr>
            <a:normAutofit/>
          </a:bodyPr>
          <a:lstStyle/>
          <a:p>
            <a:pPr marL="0" indent="0" algn="just"/>
            <a:r>
              <a:rPr lang="fa-IR" sz="1600" dirty="0" smtClean="0">
                <a:cs typeface="Zar" pitchFamily="2" charset="-78"/>
              </a:rPr>
              <a:t> مسعوديه، محمد تقی. مبانی اتنوموزيکولوژی؛ موسيقی شناسی تطبيقی. چاپ اول. تهران: سروش، 1365. متن چاپی.</a:t>
            </a:r>
            <a:endParaRPr lang="en-US" sz="1600" dirty="0" smtClean="0">
              <a:cs typeface="Zar" pitchFamily="2" charset="-78"/>
            </a:endParaRPr>
          </a:p>
          <a:p>
            <a:pPr marL="0" indent="0" algn="just"/>
            <a:r>
              <a:rPr lang="fa-IR" sz="1600" dirty="0" smtClean="0">
                <a:cs typeface="Zar" pitchFamily="2" charset="-78"/>
              </a:rPr>
              <a:t>يعقوبيان، سعيد. موسيقی آوانگارد؛ بستر ظهور خرده روايت های صوتی. انسان شناسی و فرهنگ. </a:t>
            </a:r>
            <a:r>
              <a:rPr lang="fa-IR" sz="1600" i="1" dirty="0" smtClean="0">
                <a:cs typeface="Zar" pitchFamily="2" charset="-78"/>
              </a:rPr>
              <a:t>موسسه انسان شناسی و فرهنگ. </a:t>
            </a:r>
            <a:r>
              <a:rPr lang="fa-IR" sz="1600" dirty="0" smtClean="0">
                <a:cs typeface="Zar" pitchFamily="2" charset="-78"/>
              </a:rPr>
              <a:t>22 دی 1392. شبکه اينترنت.</a:t>
            </a:r>
          </a:p>
          <a:p>
            <a:pPr marL="0" indent="0" algn="just" rtl="0">
              <a:buNone/>
            </a:pPr>
            <a:r>
              <a:rPr lang="en-US" sz="1400" dirty="0" smtClean="0">
                <a:latin typeface="Perpetua" pitchFamily="18" charset="0"/>
                <a:hlinkClick r:id="rId2"/>
              </a:rPr>
              <a:t>http://anthropology.ir/node/</a:t>
            </a:r>
            <a:r>
              <a:rPr lang="en-US" sz="1400" dirty="0" smtClean="0">
                <a:latin typeface="Perpetua" pitchFamily="18" charset="0"/>
                <a:hlinkClick r:id="rId3"/>
              </a:rPr>
              <a:t>21230</a:t>
            </a:r>
            <a:endParaRPr lang="fa-IR" sz="1400" dirty="0" smtClean="0">
              <a:latin typeface="Perpetua" pitchFamily="18" charset="0"/>
              <a:hlinkClick r:id="rId3"/>
            </a:endParaRPr>
          </a:p>
          <a:p>
            <a:pPr marL="0" indent="0" algn="just"/>
            <a:r>
              <a:rPr lang="fa-IR" sz="1600" dirty="0" smtClean="0">
                <a:cs typeface="Zar" pitchFamily="2" charset="-78"/>
              </a:rPr>
              <a:t> يزدی، مسعود. جامعه شناسی موزيک توده در ايران. 1359. انسان شناسی و فرهنگ. </a:t>
            </a:r>
            <a:r>
              <a:rPr lang="fa-IR" sz="1600" i="1" dirty="0" smtClean="0">
                <a:cs typeface="Zar" pitchFamily="2" charset="-78"/>
              </a:rPr>
              <a:t>موسسه انسان شناسی و فرهنگ. </a:t>
            </a:r>
            <a:r>
              <a:rPr lang="fa-IR" sz="1600" dirty="0" smtClean="0">
                <a:cs typeface="Zar" pitchFamily="2" charset="-78"/>
              </a:rPr>
              <a:t>21 بهمن 1392. شبکه اينترنت.</a:t>
            </a:r>
          </a:p>
          <a:p>
            <a:pPr marL="0" indent="0" algn="just" rtl="0">
              <a:buNone/>
            </a:pPr>
            <a:r>
              <a:rPr lang="en-US" sz="1400" dirty="0" smtClean="0">
                <a:latin typeface="Perpetua" pitchFamily="18" charset="0"/>
                <a:hlinkClick r:id="rId4"/>
              </a:rPr>
              <a:t>http://anthropology.ir/node/21676</a:t>
            </a:r>
            <a:endParaRPr lang="en-US" sz="1400" dirty="0" smtClean="0">
              <a:latin typeface="Perpetua" pitchFamily="18" charset="0"/>
            </a:endParaRPr>
          </a:p>
          <a:p>
            <a:pPr marL="0" indent="0" algn="l" rtl="0"/>
            <a:r>
              <a:rPr lang="en-US" sz="1600" dirty="0" smtClean="0">
                <a:latin typeface="Perpetua" pitchFamily="18" charset="0"/>
              </a:rPr>
              <a:t> Davis, Stephan. “Holographic Universe Workshops”. Online video clip. </a:t>
            </a:r>
            <a:r>
              <a:rPr lang="en-US" sz="1600" i="1" dirty="0" smtClean="0">
                <a:latin typeface="Perpetua" pitchFamily="18" charset="0"/>
              </a:rPr>
              <a:t>Butterflies are free to fly; A New and Radical Approach to Spiritual Evolution.  </a:t>
            </a:r>
            <a:r>
              <a:rPr lang="en-US" sz="1600" dirty="0" smtClean="0">
                <a:latin typeface="Perpetua" pitchFamily="18" charset="0"/>
              </a:rPr>
              <a:t>Davis, Stephan, 2012. Web.</a:t>
            </a:r>
          </a:p>
          <a:p>
            <a:pPr marL="0" indent="0" algn="l" rtl="0">
              <a:buNone/>
            </a:pPr>
            <a:r>
              <a:rPr lang="en-US" sz="1400" dirty="0" smtClean="0">
                <a:latin typeface="Perpetua" pitchFamily="18" charset="0"/>
                <a:hlinkClick r:id="rId5"/>
              </a:rPr>
              <a:t> http://butterfliesfree.com/?page_id=10</a:t>
            </a:r>
          </a:p>
          <a:p>
            <a:pPr marL="0" indent="0" algn="just" rtl="0"/>
            <a:r>
              <a:rPr lang="en-US" sz="1600" dirty="0" smtClean="0">
                <a:latin typeface="Perpetua" pitchFamily="18" charset="0"/>
              </a:rPr>
              <a:t> </a:t>
            </a:r>
            <a:r>
              <a:rPr lang="en-US" sz="1600" dirty="0" err="1" smtClean="0">
                <a:latin typeface="Perpetua" pitchFamily="18" charset="0"/>
              </a:rPr>
              <a:t>Fiorenza</a:t>
            </a:r>
            <a:r>
              <a:rPr lang="en-US" sz="1600" dirty="0" smtClean="0">
                <a:latin typeface="Perpetua" pitchFamily="18" charset="0"/>
              </a:rPr>
              <a:t>, Nick Anthony. “Planetary Harmonics &amp; Neurobiological Resonances in Light, Sound, &amp; Brain Wave Frequencies; including the translation of sound to color”. </a:t>
            </a:r>
            <a:r>
              <a:rPr lang="en-US" sz="1600" i="1" dirty="0" smtClean="0">
                <a:latin typeface="Perpetua" pitchFamily="18" charset="0"/>
              </a:rPr>
              <a:t>Lunar Planner</a:t>
            </a:r>
            <a:r>
              <a:rPr lang="en-US" sz="1600" dirty="0" smtClean="0">
                <a:latin typeface="Perpetua" pitchFamily="18" charset="0"/>
              </a:rPr>
              <a:t>. </a:t>
            </a:r>
            <a:r>
              <a:rPr lang="en-US" sz="1600" dirty="0" err="1" smtClean="0">
                <a:latin typeface="Perpetua" pitchFamily="18" charset="0"/>
              </a:rPr>
              <a:t>Fiorenza</a:t>
            </a:r>
            <a:r>
              <a:rPr lang="en-US" sz="1600" dirty="0" smtClean="0">
                <a:latin typeface="Perpetua" pitchFamily="18" charset="0"/>
              </a:rPr>
              <a:t>, 1993. Web. </a:t>
            </a:r>
          </a:p>
          <a:p>
            <a:pPr algn="l" rtl="0">
              <a:buNone/>
            </a:pPr>
            <a:r>
              <a:rPr lang="en-US" sz="1400" dirty="0" smtClean="0">
                <a:latin typeface="Perpetua" pitchFamily="18" charset="0"/>
                <a:hlinkClick r:id="rId5"/>
              </a:rPr>
              <a:t>http://www.lunarplanner.com/Harmonics/planetary-harmonics.html›</a:t>
            </a:r>
            <a:r>
              <a:rPr lang="ar-SA" sz="1400" dirty="0" smtClean="0">
                <a:latin typeface="Perpetua" pitchFamily="18" charset="0"/>
                <a:hlinkClick r:id="rId5"/>
              </a:rPr>
              <a:t>.</a:t>
            </a:r>
            <a:endParaRPr lang="en-US" sz="1400" dirty="0" smtClean="0">
              <a:latin typeface="Perpetua" pitchFamily="18" charset="0"/>
              <a:hlinkClick r:id="rId5"/>
            </a:endParaRPr>
          </a:p>
          <a:p>
            <a:pPr marL="0" indent="0" algn="just" rtl="0"/>
            <a:r>
              <a:rPr lang="en-US" sz="1600" dirty="0" smtClean="0">
                <a:latin typeface="Perpetua" pitchFamily="18" charset="0"/>
              </a:rPr>
              <a:t> </a:t>
            </a:r>
            <a:r>
              <a:rPr lang="en-US" sz="1600" dirty="0" err="1" smtClean="0">
                <a:latin typeface="Perpetua" pitchFamily="18" charset="0"/>
              </a:rPr>
              <a:t>Feld</a:t>
            </a:r>
            <a:r>
              <a:rPr lang="en-US" sz="1600" dirty="0" smtClean="0">
                <a:latin typeface="Perpetua" pitchFamily="18" charset="0"/>
              </a:rPr>
              <a:t>, Steven. “From Ethnomusicology to Echo-Muse-Ecology.” </a:t>
            </a:r>
            <a:r>
              <a:rPr lang="en-US" sz="1600" i="1" dirty="0" smtClean="0">
                <a:latin typeface="Perpetua" pitchFamily="18" charset="0"/>
              </a:rPr>
              <a:t>Essays.</a:t>
            </a:r>
            <a:r>
              <a:rPr lang="en-US" sz="1600" dirty="0" smtClean="0">
                <a:latin typeface="Perpetua" pitchFamily="18" charset="0"/>
              </a:rPr>
              <a:t> Acoustic Ecology Institute, 1994. Web</a:t>
            </a:r>
            <a:r>
              <a:rPr lang="en-US" sz="1400" dirty="0" smtClean="0">
                <a:latin typeface="Perpetua" pitchFamily="18" charset="0"/>
              </a:rPr>
              <a:t>. </a:t>
            </a:r>
          </a:p>
          <a:p>
            <a:pPr algn="l" rtl="0">
              <a:buNone/>
            </a:pPr>
            <a:r>
              <a:rPr lang="en-US" sz="1400" dirty="0" smtClean="0">
                <a:latin typeface="Perpetua" pitchFamily="18" charset="0"/>
                <a:hlinkClick r:id="rId6"/>
              </a:rPr>
              <a:t>http://www.acousticecology.org/writings/echomuseecology.html</a:t>
            </a:r>
            <a:endParaRPr lang="en-US" sz="1400" dirty="0" smtClean="0">
              <a:latin typeface="Perpetua" pitchFamily="18" charset="0"/>
              <a:hlinkClick r:id="rId5"/>
            </a:endParaRPr>
          </a:p>
          <a:p>
            <a:pPr algn="l" rtl="0">
              <a:buNone/>
            </a:pPr>
            <a:endParaRPr lang="en-US" sz="1400" dirty="0" smtClean="0">
              <a:latin typeface="Perpetua" pitchFamily="18" charset="0"/>
            </a:endParaRPr>
          </a:p>
          <a:p>
            <a:pPr algn="l" rtl="0">
              <a:buNone/>
            </a:pPr>
            <a:endParaRPr lang="en-US" sz="1400" dirty="0" smtClean="0">
              <a:latin typeface="Perpetua" pitchFamily="18" charset="0"/>
            </a:endParaRPr>
          </a:p>
          <a:p>
            <a:endParaRPr lang="fa-I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4">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cs typeface="Zar" pitchFamily="2" charset="-78"/>
              </a:rPr>
              <a:t>شرحي بر سوال هاي بنيادي</a:t>
            </a:r>
            <a:endParaRPr lang="fa-IR" dirty="0">
              <a:cs typeface="Zar" pitchFamily="2" charset="-78"/>
            </a:endParaRPr>
          </a:p>
        </p:txBody>
      </p:sp>
      <p:sp>
        <p:nvSpPr>
          <p:cNvPr id="3" name="Content Placeholder 2"/>
          <p:cNvSpPr>
            <a:spLocks noGrp="1"/>
          </p:cNvSpPr>
          <p:nvPr>
            <p:ph sz="quarter" idx="1"/>
          </p:nvPr>
        </p:nvSpPr>
        <p:spPr>
          <a:xfrm>
            <a:off x="304800" y="1600200"/>
            <a:ext cx="8686800" cy="4495800"/>
          </a:xfrm>
        </p:spPr>
        <p:txBody>
          <a:bodyPr>
            <a:normAutofit/>
          </a:bodyPr>
          <a:lstStyle/>
          <a:p>
            <a:pPr>
              <a:buNone/>
            </a:pPr>
            <a:r>
              <a:rPr lang="fa-IR" sz="2400" dirty="0" smtClean="0">
                <a:cs typeface="Zar" pitchFamily="2" charset="-78"/>
              </a:rPr>
              <a:t>                                                   موسيقي شناسي تطبيقي</a:t>
            </a:r>
          </a:p>
          <a:p>
            <a:pPr>
              <a:buNone/>
            </a:pPr>
            <a:endParaRPr lang="fa-IR" sz="2400" dirty="0" smtClean="0">
              <a:cs typeface="Zar" pitchFamily="2" charset="-78"/>
            </a:endParaRPr>
          </a:p>
          <a:p>
            <a:pPr>
              <a:buNone/>
            </a:pPr>
            <a:r>
              <a:rPr lang="fa-IR" sz="2400" dirty="0" smtClean="0">
                <a:cs typeface="Zar" pitchFamily="2" charset="-78"/>
              </a:rPr>
              <a:t>                    فرهنگ شناسي موسيقي ايراني (حجاريان، 1387، به نقل از جليلوند، 1389) </a:t>
            </a:r>
          </a:p>
          <a:p>
            <a:pPr>
              <a:buNone/>
            </a:pPr>
            <a:r>
              <a:rPr lang="fa-IR" sz="2400" dirty="0" smtClean="0">
                <a:cs typeface="Zar" pitchFamily="2" charset="-78"/>
              </a:rPr>
              <a:t>                              موسيقي کلاسيک دستگاهي و موسيقي تنال غربي</a:t>
            </a:r>
          </a:p>
          <a:p>
            <a:pPr>
              <a:buNone/>
            </a:pPr>
            <a:endParaRPr lang="fa-IR" sz="2400" dirty="0" smtClean="0">
              <a:cs typeface="Zar" pitchFamily="2" charset="-78"/>
            </a:endParaRPr>
          </a:p>
          <a:p>
            <a:pPr>
              <a:buNone/>
            </a:pPr>
            <a:r>
              <a:rPr lang="fa-IR" sz="2400" dirty="0" smtClean="0">
                <a:cs typeface="Zar" pitchFamily="2" charset="-78"/>
              </a:rPr>
              <a:t>                                         موسيقي شناسي قومي؛ اتنوموزيکولوژي</a:t>
            </a:r>
          </a:p>
          <a:p>
            <a:pPr>
              <a:buNone/>
            </a:pPr>
            <a:r>
              <a:rPr lang="fa-IR" sz="2400" dirty="0" smtClean="0">
                <a:cs typeface="Zar" pitchFamily="2" charset="-78"/>
              </a:rPr>
              <a:t>                                                          </a:t>
            </a:r>
          </a:p>
          <a:p>
            <a:pPr>
              <a:buNone/>
            </a:pPr>
            <a:r>
              <a:rPr lang="fa-IR" sz="2400" dirty="0" smtClean="0">
                <a:cs typeface="Zar" pitchFamily="2" charset="-78"/>
              </a:rPr>
              <a:t>                                               موسيقي محلي، مقامي و فولکلور</a:t>
            </a:r>
          </a:p>
          <a:p>
            <a:pPr>
              <a:buNone/>
            </a:pPr>
            <a:r>
              <a:rPr lang="fa-IR" sz="2400" dirty="0" smtClean="0">
                <a:cs typeface="Zar" pitchFamily="2" charset="-78"/>
              </a:rPr>
              <a:t>                                 روايات اساطيري منتسب به موسيقي (شهرنازدار، 1392)</a:t>
            </a:r>
          </a:p>
        </p:txBody>
      </p:sp>
      <p:cxnSp>
        <p:nvCxnSpPr>
          <p:cNvPr id="7" name="Straight Arrow Connector 6"/>
          <p:cNvCxnSpPr/>
          <p:nvPr/>
        </p:nvCxnSpPr>
        <p:spPr>
          <a:xfrm rot="5400000" flipH="1" flipV="1">
            <a:off x="4611688" y="4533900"/>
            <a:ext cx="379412" cy="1588"/>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rot="5400000" flipH="1" flipV="1">
            <a:off x="4687888" y="2247900"/>
            <a:ext cx="379412" cy="1588"/>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 calcmode="lin" valueType="num">
                                      <p:cBhvr additive="base">
                                        <p:cTn id="3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8" end="8"/>
                                            </p:txEl>
                                          </p:spTgt>
                                        </p:tgtEl>
                                        <p:attrNameLst>
                                          <p:attrName>style.visibility</p:attrName>
                                        </p:attrNameLst>
                                      </p:cBhvr>
                                      <p:to>
                                        <p:strVal val="visible"/>
                                      </p:to>
                                    </p:set>
                                    <p:anim calcmode="lin" valueType="num">
                                      <p:cBhvr additive="base">
                                        <p:cTn id="43"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5">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cs typeface="Zar" pitchFamily="2" charset="-78"/>
              </a:rPr>
              <a:t>شرحي بر سوال هاي بنيادي</a:t>
            </a:r>
            <a:endParaRPr lang="fa-IR" dirty="0"/>
          </a:p>
        </p:txBody>
      </p:sp>
      <p:sp>
        <p:nvSpPr>
          <p:cNvPr id="3" name="Content Placeholder 2"/>
          <p:cNvSpPr>
            <a:spLocks noGrp="1"/>
          </p:cNvSpPr>
          <p:nvPr>
            <p:ph sz="quarter" idx="1"/>
          </p:nvPr>
        </p:nvSpPr>
        <p:spPr>
          <a:xfrm>
            <a:off x="304800" y="1600200"/>
            <a:ext cx="8686800" cy="5029200"/>
          </a:xfrm>
        </p:spPr>
        <p:txBody>
          <a:bodyPr>
            <a:normAutofit/>
          </a:bodyPr>
          <a:lstStyle/>
          <a:p>
            <a:pPr>
              <a:buNone/>
            </a:pPr>
            <a:r>
              <a:rPr lang="fa-IR" sz="2400" dirty="0" smtClean="0">
                <a:cs typeface="Zar" pitchFamily="2" charset="-78"/>
              </a:rPr>
              <a:t>                                                    انسان شناسي موسيقي</a:t>
            </a:r>
          </a:p>
          <a:p>
            <a:pPr>
              <a:buNone/>
            </a:pPr>
            <a:endParaRPr lang="fa-IR" sz="2400" dirty="0" smtClean="0">
              <a:cs typeface="Zar" pitchFamily="2" charset="-78"/>
            </a:endParaRPr>
          </a:p>
          <a:p>
            <a:pPr>
              <a:buNone/>
            </a:pPr>
            <a:r>
              <a:rPr lang="fa-IR" sz="2400" dirty="0" smtClean="0">
                <a:cs typeface="Zar" pitchFamily="2" charset="-78"/>
              </a:rPr>
              <a:t>              موسيقي و نسبت آن با زندگي شهري، موسيقي پاپ، خرده فرهنگ هاي موسيقي</a:t>
            </a:r>
          </a:p>
          <a:p>
            <a:pPr>
              <a:buNone/>
            </a:pPr>
            <a:endParaRPr lang="fa-IR" sz="2400" dirty="0" smtClean="0">
              <a:cs typeface="Zar" pitchFamily="2" charset="-78"/>
            </a:endParaRPr>
          </a:p>
          <a:p>
            <a:pPr>
              <a:buNone/>
            </a:pPr>
            <a:r>
              <a:rPr lang="fa-IR" sz="2400" dirty="0" smtClean="0">
                <a:cs typeface="Zar" pitchFamily="2" charset="-78"/>
              </a:rPr>
              <a:t>                                                      انسان شناسي صدا</a:t>
            </a:r>
          </a:p>
          <a:p>
            <a:pPr>
              <a:buNone/>
            </a:pPr>
            <a:r>
              <a:rPr lang="fa-IR" sz="2400" dirty="0" smtClean="0">
                <a:cs typeface="Zar" pitchFamily="2" charset="-78"/>
              </a:rPr>
              <a:t>                                                          </a:t>
            </a:r>
          </a:p>
          <a:p>
            <a:pPr>
              <a:buNone/>
            </a:pPr>
            <a:r>
              <a:rPr lang="fa-IR" sz="2400" dirty="0" smtClean="0">
                <a:cs typeface="Zar" pitchFamily="2" charset="-78"/>
              </a:rPr>
              <a:t>                           موسيقي آييني، موسيقي بدوي، موسيقي آکوستيکِ طبيعت</a:t>
            </a:r>
          </a:p>
          <a:p>
            <a:pPr marL="0" indent="0">
              <a:buNone/>
            </a:pPr>
            <a:r>
              <a:rPr lang="fa-IR" sz="2400" dirty="0" smtClean="0">
                <a:cs typeface="Zar" pitchFamily="2" charset="-78"/>
              </a:rPr>
              <a:t>                                      موسيقي فرکتالي (برخالي)، ارتعاش و آوا </a:t>
            </a:r>
          </a:p>
        </p:txBody>
      </p:sp>
      <p:cxnSp>
        <p:nvCxnSpPr>
          <p:cNvPr id="7" name="Straight Arrow Connector 6"/>
          <p:cNvCxnSpPr/>
          <p:nvPr/>
        </p:nvCxnSpPr>
        <p:spPr>
          <a:xfrm rot="5400000" flipH="1" flipV="1">
            <a:off x="4611688" y="4075112"/>
            <a:ext cx="379412" cy="1588"/>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rot="5400000" flipH="1" flipV="1">
            <a:off x="4687888" y="2247900"/>
            <a:ext cx="379412" cy="1588"/>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 calcmode="lin" valueType="num">
                                      <p:cBhvr additive="base">
                                        <p:cTn id="3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bg>
      <p:bgPr>
        <a:pattFill prst="pct50">
          <a:fgClr>
            <a:schemeClr val="accent1"/>
          </a:fgClr>
          <a:bgClr>
            <a:schemeClr val="bg1"/>
          </a:bgClr>
        </a:pattFill>
        <a:effectLst/>
      </p:bgPr>
    </p:bg>
    <p:spTree>
      <p:nvGrpSpPr>
        <p:cNvPr id="1" name=""/>
        <p:cNvGrpSpPr/>
        <p:nvPr/>
      </p:nvGrpSpPr>
      <p:grpSpPr>
        <a:xfrm>
          <a:off x="0" y="0"/>
          <a:ext cx="0" cy="0"/>
          <a:chOff x="0" y="0"/>
          <a:chExt cx="0" cy="0"/>
        </a:xfrm>
      </p:grpSpPr>
      <p:pic>
        <p:nvPicPr>
          <p:cNvPr id="11" name="Picture 2" descr="C:\Users\User\AppData\Local\Temp\msohtmlclip1\01\clip_image001.png"/>
          <p:cNvPicPr>
            <a:picLocks noChangeAspect="1" noChangeArrowheads="1"/>
          </p:cNvPicPr>
          <p:nvPr/>
        </p:nvPicPr>
        <p:blipFill>
          <a:blip r:embed="rId2" cstate="print"/>
          <a:srcRect/>
          <a:stretch>
            <a:fillRect/>
          </a:stretch>
        </p:blipFill>
        <p:spPr bwMode="auto">
          <a:xfrm>
            <a:off x="274200" y="-1"/>
            <a:ext cx="7574400" cy="6858001"/>
          </a:xfrm>
          <a:prstGeom prst="rect">
            <a:avLst/>
          </a:prstGeom>
          <a:blipFill>
            <a:blip r:embed="rId3" cstate="print"/>
            <a:tile tx="0" ty="0" sx="100000" sy="100000" flip="none" algn="tl"/>
          </a:blipFill>
        </p:spPr>
      </p:pic>
      <p:pic>
        <p:nvPicPr>
          <p:cNvPr id="10" name="Picture 2" descr="C:\Users\User\AppData\Local\Temp\msohtmlclip1\01\clip_image001.png"/>
          <p:cNvPicPr>
            <a:picLocks noChangeAspect="1" noChangeArrowheads="1"/>
          </p:cNvPicPr>
          <p:nvPr/>
        </p:nvPicPr>
        <p:blipFill>
          <a:blip r:embed="rId2" cstate="print"/>
          <a:srcRect/>
          <a:stretch>
            <a:fillRect/>
          </a:stretch>
        </p:blipFill>
        <p:spPr bwMode="auto">
          <a:xfrm>
            <a:off x="1600200" y="1371600"/>
            <a:ext cx="4755613" cy="4435011"/>
          </a:xfrm>
          <a:prstGeom prst="rect">
            <a:avLst/>
          </a:prstGeom>
          <a:noFill/>
        </p:spPr>
      </p:pic>
      <p:sp>
        <p:nvSpPr>
          <p:cNvPr id="2" name="Title 1"/>
          <p:cNvSpPr>
            <a:spLocks noGrp="1"/>
          </p:cNvSpPr>
          <p:nvPr>
            <p:ph type="title"/>
          </p:nvPr>
        </p:nvSpPr>
        <p:spPr>
          <a:xfrm>
            <a:off x="7772400" y="-152400"/>
            <a:ext cx="1295400" cy="1828800"/>
          </a:xfrm>
          <a:noFill/>
        </p:spPr>
        <p:txBody>
          <a:bodyPr>
            <a:normAutofit/>
          </a:bodyPr>
          <a:lstStyle/>
          <a:p>
            <a:pPr algn="r"/>
            <a:r>
              <a:rPr lang="fa-IR" sz="3200" dirty="0" smtClean="0">
                <a:cs typeface="Zar" pitchFamily="2" charset="-78"/>
              </a:rPr>
              <a:t>يک مدل مقدماتي</a:t>
            </a:r>
            <a:endParaRPr lang="fa-IR" sz="3200" dirty="0">
              <a:cs typeface="Zar" pitchFamily="2" charset="-78"/>
            </a:endParaRPr>
          </a:p>
        </p:txBody>
      </p:sp>
      <p:pic>
        <p:nvPicPr>
          <p:cNvPr id="3074" name="Picture 2" descr="C:\Users\User\AppData\Local\Temp\msohtmlclip1\01\clip_image001.png"/>
          <p:cNvPicPr>
            <a:picLocks noChangeAspect="1" noChangeArrowheads="1"/>
          </p:cNvPicPr>
          <p:nvPr/>
        </p:nvPicPr>
        <p:blipFill>
          <a:blip r:embed="rId2" cstate="print"/>
          <a:srcRect/>
          <a:stretch>
            <a:fillRect/>
          </a:stretch>
        </p:blipFill>
        <p:spPr bwMode="auto">
          <a:xfrm>
            <a:off x="2286000" y="2133600"/>
            <a:ext cx="3268338" cy="3048000"/>
          </a:xfrm>
          <a:prstGeom prst="rect">
            <a:avLst/>
          </a:prstGeom>
          <a:noFill/>
        </p:spPr>
      </p:pic>
      <p:pic>
        <p:nvPicPr>
          <p:cNvPr id="3075" name="Picture 3" descr="C:\Users\User\AppData\Local\Temp\msohtmlclip1\01\clip_image002.png"/>
          <p:cNvPicPr>
            <a:picLocks noChangeAspect="1" noChangeArrowheads="1"/>
          </p:cNvPicPr>
          <p:nvPr/>
        </p:nvPicPr>
        <p:blipFill>
          <a:blip r:embed="rId4" cstate="print"/>
          <a:srcRect/>
          <a:stretch>
            <a:fillRect/>
          </a:stretch>
        </p:blipFill>
        <p:spPr bwMode="auto">
          <a:xfrm rot="1422433">
            <a:off x="2765548" y="2715375"/>
            <a:ext cx="2208480" cy="2011480"/>
          </a:xfrm>
          <a:prstGeom prst="rect">
            <a:avLst/>
          </a:prstGeom>
          <a:noFill/>
        </p:spPr>
      </p:pic>
      <p:pic>
        <p:nvPicPr>
          <p:cNvPr id="3077" name="Picture 5" descr="C:\Users\User\AppData\Local\Temp\msohtmlclip1\01\clip_image004.png"/>
          <p:cNvPicPr>
            <a:picLocks noChangeAspect="1" noChangeArrowheads="1"/>
          </p:cNvPicPr>
          <p:nvPr/>
        </p:nvPicPr>
        <p:blipFill>
          <a:blip r:embed="rId5" cstate="print"/>
          <a:srcRect/>
          <a:stretch>
            <a:fillRect/>
          </a:stretch>
        </p:blipFill>
        <p:spPr bwMode="auto">
          <a:xfrm>
            <a:off x="3352800" y="3048000"/>
            <a:ext cx="1143000" cy="1143000"/>
          </a:xfrm>
          <a:prstGeom prst="rect">
            <a:avLst/>
          </a:prstGeom>
          <a:noFill/>
        </p:spPr>
      </p:pic>
      <p:sp>
        <p:nvSpPr>
          <p:cNvPr id="12" name="Rectangle 11"/>
          <p:cNvSpPr/>
          <p:nvPr/>
        </p:nvSpPr>
        <p:spPr>
          <a:xfrm>
            <a:off x="3048000" y="5257800"/>
            <a:ext cx="1676400" cy="369332"/>
          </a:xfrm>
          <a:prstGeom prst="rect">
            <a:avLst/>
          </a:prstGeom>
        </p:spPr>
        <p:txBody>
          <a:bodyPr wrap="square">
            <a:spAutoFit/>
          </a:bodyPr>
          <a:lstStyle/>
          <a:p>
            <a:pPr algn="ctr"/>
            <a:r>
              <a:rPr lang="fa-IR" b="1" dirty="0" smtClean="0">
                <a:latin typeface="Arial" pitchFamily="34" charset="0"/>
                <a:cs typeface="Zar" pitchFamily="2" charset="-78"/>
              </a:rPr>
              <a:t>موسيقي پاپ</a:t>
            </a:r>
            <a:r>
              <a:rPr lang="fa-IR" dirty="0" smtClean="0">
                <a:latin typeface="Arial" pitchFamily="34" charset="0"/>
                <a:cs typeface="Zar" pitchFamily="2" charset="-78"/>
              </a:rPr>
              <a:t> </a:t>
            </a:r>
            <a:endParaRPr lang="fa-IR" dirty="0">
              <a:cs typeface="Zar" pitchFamily="2" charset="-78"/>
            </a:endParaRPr>
          </a:p>
        </p:txBody>
      </p:sp>
      <p:sp>
        <p:nvSpPr>
          <p:cNvPr id="13" name="Rectangle 12"/>
          <p:cNvSpPr/>
          <p:nvPr/>
        </p:nvSpPr>
        <p:spPr>
          <a:xfrm rot="18133829">
            <a:off x="4987603" y="3834829"/>
            <a:ext cx="1676400" cy="646331"/>
          </a:xfrm>
          <a:prstGeom prst="rect">
            <a:avLst/>
          </a:prstGeom>
        </p:spPr>
        <p:txBody>
          <a:bodyPr wrap="square">
            <a:spAutoFit/>
          </a:bodyPr>
          <a:lstStyle/>
          <a:p>
            <a:pPr algn="ctr"/>
            <a:r>
              <a:rPr lang="fa-IR" b="1" dirty="0" smtClean="0">
                <a:latin typeface="Arial" pitchFamily="34" charset="0"/>
                <a:cs typeface="Zar" pitchFamily="2" charset="-78"/>
              </a:rPr>
              <a:t>خرده فرهنگ هاي موسيقي</a:t>
            </a:r>
            <a:r>
              <a:rPr lang="fa-IR" dirty="0" smtClean="0">
                <a:latin typeface="Arial" pitchFamily="34" charset="0"/>
                <a:cs typeface="Zar" pitchFamily="2" charset="-78"/>
              </a:rPr>
              <a:t> </a:t>
            </a:r>
            <a:endParaRPr lang="fa-IR" dirty="0">
              <a:cs typeface="Zar" pitchFamily="2" charset="-78"/>
            </a:endParaRPr>
          </a:p>
        </p:txBody>
      </p:sp>
      <p:sp>
        <p:nvSpPr>
          <p:cNvPr id="14" name="Rectangle 13"/>
          <p:cNvSpPr/>
          <p:nvPr/>
        </p:nvSpPr>
        <p:spPr>
          <a:xfrm>
            <a:off x="2971800" y="1752600"/>
            <a:ext cx="1676400" cy="369332"/>
          </a:xfrm>
          <a:prstGeom prst="rect">
            <a:avLst/>
          </a:prstGeom>
        </p:spPr>
        <p:txBody>
          <a:bodyPr wrap="square">
            <a:spAutoFit/>
          </a:bodyPr>
          <a:lstStyle/>
          <a:p>
            <a:pPr algn="ctr"/>
            <a:r>
              <a:rPr lang="fa-IR" b="1" dirty="0" smtClean="0">
                <a:latin typeface="Arial" pitchFamily="34" charset="0"/>
                <a:cs typeface="Zar" pitchFamily="2" charset="-78"/>
              </a:rPr>
              <a:t>موسيقي شهري</a:t>
            </a:r>
            <a:endParaRPr lang="fa-IR" dirty="0">
              <a:cs typeface="Zar" pitchFamily="2" charset="-78"/>
            </a:endParaRPr>
          </a:p>
        </p:txBody>
      </p:sp>
      <p:sp>
        <p:nvSpPr>
          <p:cNvPr id="15" name="Rectangle 14"/>
          <p:cNvSpPr/>
          <p:nvPr/>
        </p:nvSpPr>
        <p:spPr>
          <a:xfrm>
            <a:off x="3048000" y="4724400"/>
            <a:ext cx="1676400" cy="369332"/>
          </a:xfrm>
          <a:prstGeom prst="rect">
            <a:avLst/>
          </a:prstGeom>
        </p:spPr>
        <p:txBody>
          <a:bodyPr wrap="square">
            <a:spAutoFit/>
          </a:bodyPr>
          <a:lstStyle/>
          <a:p>
            <a:pPr algn="ctr"/>
            <a:r>
              <a:rPr lang="fa-IR" b="1" dirty="0" smtClean="0">
                <a:latin typeface="Arial" pitchFamily="34" charset="0"/>
                <a:cs typeface="Zar" pitchFamily="2" charset="-78"/>
              </a:rPr>
              <a:t>اتنوموزيکولوژي</a:t>
            </a:r>
            <a:endParaRPr lang="fa-IR" dirty="0">
              <a:cs typeface="Zar" pitchFamily="2" charset="-78"/>
            </a:endParaRPr>
          </a:p>
        </p:txBody>
      </p:sp>
      <p:sp>
        <p:nvSpPr>
          <p:cNvPr id="16" name="Rectangle 15"/>
          <p:cNvSpPr/>
          <p:nvPr/>
        </p:nvSpPr>
        <p:spPr>
          <a:xfrm rot="1567950">
            <a:off x="2738853" y="4084107"/>
            <a:ext cx="1676400" cy="369332"/>
          </a:xfrm>
          <a:prstGeom prst="rect">
            <a:avLst/>
          </a:prstGeom>
        </p:spPr>
        <p:txBody>
          <a:bodyPr wrap="square">
            <a:spAutoFit/>
          </a:bodyPr>
          <a:lstStyle/>
          <a:p>
            <a:pPr algn="ctr"/>
            <a:r>
              <a:rPr lang="fa-IR" b="1" dirty="0" smtClean="0">
                <a:latin typeface="Arial" pitchFamily="34" charset="0"/>
                <a:cs typeface="Zar" pitchFamily="2" charset="-78"/>
              </a:rPr>
              <a:t>موسيقي کلاسيک</a:t>
            </a:r>
            <a:endParaRPr lang="fa-IR" dirty="0">
              <a:cs typeface="Zar" pitchFamily="2" charset="-78"/>
            </a:endParaRPr>
          </a:p>
        </p:txBody>
      </p:sp>
      <p:sp>
        <p:nvSpPr>
          <p:cNvPr id="17" name="Rectangle 16"/>
          <p:cNvSpPr/>
          <p:nvPr/>
        </p:nvSpPr>
        <p:spPr>
          <a:xfrm rot="19867569">
            <a:off x="2605828" y="2974509"/>
            <a:ext cx="1676400" cy="338554"/>
          </a:xfrm>
          <a:prstGeom prst="rect">
            <a:avLst/>
          </a:prstGeom>
        </p:spPr>
        <p:txBody>
          <a:bodyPr wrap="square">
            <a:spAutoFit/>
          </a:bodyPr>
          <a:lstStyle/>
          <a:p>
            <a:pPr algn="ctr"/>
            <a:r>
              <a:rPr lang="fa-IR" sz="1600" b="1" dirty="0" smtClean="0">
                <a:latin typeface="Arial" pitchFamily="34" charset="0"/>
                <a:cs typeface="Zar" pitchFamily="2" charset="-78"/>
              </a:rPr>
              <a:t>موسيقي دستگاهي</a:t>
            </a:r>
            <a:endParaRPr lang="fa-IR" sz="1600" dirty="0">
              <a:cs typeface="Zar" pitchFamily="2" charset="-78"/>
            </a:endParaRPr>
          </a:p>
        </p:txBody>
      </p:sp>
      <p:sp>
        <p:nvSpPr>
          <p:cNvPr id="18" name="Rectangle 17"/>
          <p:cNvSpPr/>
          <p:nvPr/>
        </p:nvSpPr>
        <p:spPr>
          <a:xfrm>
            <a:off x="3733800" y="3124200"/>
            <a:ext cx="540533" cy="369332"/>
          </a:xfrm>
          <a:prstGeom prst="rect">
            <a:avLst/>
          </a:prstGeom>
        </p:spPr>
        <p:txBody>
          <a:bodyPr wrap="none">
            <a:spAutoFit/>
          </a:bodyPr>
          <a:lstStyle/>
          <a:p>
            <a:pPr lvl="0" algn="r" rtl="1" eaLnBrk="0" fontAlgn="base" hangingPunct="0">
              <a:spcBef>
                <a:spcPct val="0"/>
              </a:spcBef>
              <a:spcAft>
                <a:spcPct val="0"/>
              </a:spcAft>
            </a:pPr>
            <a:r>
              <a:rPr lang="fa-IR" b="1" dirty="0" smtClean="0">
                <a:latin typeface="Arial" pitchFamily="34" charset="0"/>
                <a:cs typeface="Zar" pitchFamily="2" charset="-78"/>
              </a:rPr>
              <a:t>ريتم</a:t>
            </a:r>
            <a:endParaRPr lang="fa-IR" sz="1100" dirty="0" smtClean="0">
              <a:latin typeface="Arial" pitchFamily="34" charset="0"/>
              <a:cs typeface="Zar" pitchFamily="2" charset="-78"/>
            </a:endParaRPr>
          </a:p>
        </p:txBody>
      </p:sp>
      <p:sp>
        <p:nvSpPr>
          <p:cNvPr id="19" name="Rectangle 18"/>
          <p:cNvSpPr/>
          <p:nvPr/>
        </p:nvSpPr>
        <p:spPr>
          <a:xfrm>
            <a:off x="3352800" y="3429000"/>
            <a:ext cx="655949" cy="369332"/>
          </a:xfrm>
          <a:prstGeom prst="rect">
            <a:avLst/>
          </a:prstGeom>
        </p:spPr>
        <p:txBody>
          <a:bodyPr wrap="none">
            <a:spAutoFit/>
          </a:bodyPr>
          <a:lstStyle/>
          <a:p>
            <a:r>
              <a:rPr lang="fa-IR" b="1" dirty="0" smtClean="0">
                <a:latin typeface="Arial" pitchFamily="34" charset="0"/>
                <a:cs typeface="Zar" pitchFamily="2" charset="-78"/>
              </a:rPr>
              <a:t>خلسه </a:t>
            </a:r>
            <a:endParaRPr lang="fa-IR" dirty="0"/>
          </a:p>
        </p:txBody>
      </p:sp>
      <p:sp>
        <p:nvSpPr>
          <p:cNvPr id="20" name="Rectangle 19"/>
          <p:cNvSpPr/>
          <p:nvPr/>
        </p:nvSpPr>
        <p:spPr>
          <a:xfrm>
            <a:off x="3657600" y="3669268"/>
            <a:ext cx="704039" cy="369332"/>
          </a:xfrm>
          <a:prstGeom prst="rect">
            <a:avLst/>
          </a:prstGeom>
        </p:spPr>
        <p:txBody>
          <a:bodyPr wrap="none">
            <a:spAutoFit/>
          </a:bodyPr>
          <a:lstStyle/>
          <a:p>
            <a:r>
              <a:rPr lang="fa-IR" b="1" dirty="0" smtClean="0">
                <a:latin typeface="Arial" pitchFamily="34" charset="0"/>
                <a:cs typeface="Zar" pitchFamily="2" charset="-78"/>
              </a:rPr>
              <a:t>حيات </a:t>
            </a:r>
            <a:endParaRPr lang="fa-IR" dirty="0"/>
          </a:p>
        </p:txBody>
      </p:sp>
      <p:sp>
        <p:nvSpPr>
          <p:cNvPr id="21" name="Rectangle 20"/>
          <p:cNvSpPr/>
          <p:nvPr/>
        </p:nvSpPr>
        <p:spPr>
          <a:xfrm>
            <a:off x="3908297" y="6172200"/>
            <a:ext cx="545342" cy="369332"/>
          </a:xfrm>
          <a:prstGeom prst="rect">
            <a:avLst/>
          </a:prstGeom>
        </p:spPr>
        <p:txBody>
          <a:bodyPr wrap="none">
            <a:spAutoFit/>
          </a:bodyPr>
          <a:lstStyle/>
          <a:p>
            <a:pPr lvl="0" algn="r" rtl="1" eaLnBrk="0" fontAlgn="base" hangingPunct="0">
              <a:spcBef>
                <a:spcPct val="0"/>
              </a:spcBef>
              <a:spcAft>
                <a:spcPct val="0"/>
              </a:spcAft>
            </a:pPr>
            <a:r>
              <a:rPr lang="fa-IR" b="1" dirty="0" smtClean="0">
                <a:latin typeface="Arial" pitchFamily="34" charset="0"/>
                <a:cs typeface="Zar" pitchFamily="2" charset="-78"/>
              </a:rPr>
              <a:t>زبان</a:t>
            </a:r>
            <a:endParaRPr lang="fa-IR" sz="1100" dirty="0" smtClean="0">
              <a:latin typeface="Arial" pitchFamily="34" charset="0"/>
              <a:cs typeface="Zar" pitchFamily="2" charset="-78"/>
            </a:endParaRPr>
          </a:p>
        </p:txBody>
      </p:sp>
      <p:sp>
        <p:nvSpPr>
          <p:cNvPr id="22" name="Rectangle 21"/>
          <p:cNvSpPr/>
          <p:nvPr/>
        </p:nvSpPr>
        <p:spPr>
          <a:xfrm>
            <a:off x="1752600" y="5715000"/>
            <a:ext cx="526106" cy="369332"/>
          </a:xfrm>
          <a:prstGeom prst="rect">
            <a:avLst/>
          </a:prstGeom>
        </p:spPr>
        <p:txBody>
          <a:bodyPr wrap="none">
            <a:spAutoFit/>
          </a:bodyPr>
          <a:lstStyle/>
          <a:p>
            <a:r>
              <a:rPr lang="fa-IR" b="1" dirty="0" smtClean="0">
                <a:latin typeface="Arial" pitchFamily="34" charset="0"/>
                <a:cs typeface="Zar" pitchFamily="2" charset="-78"/>
              </a:rPr>
              <a:t>صدا</a:t>
            </a:r>
            <a:endParaRPr lang="fa-IR" dirty="0">
              <a:cs typeface="Zar" pitchFamily="2" charset="-78"/>
            </a:endParaRPr>
          </a:p>
        </p:txBody>
      </p:sp>
      <p:sp>
        <p:nvSpPr>
          <p:cNvPr id="23" name="Rectangle 22"/>
          <p:cNvSpPr/>
          <p:nvPr/>
        </p:nvSpPr>
        <p:spPr>
          <a:xfrm>
            <a:off x="838200" y="4724400"/>
            <a:ext cx="434734" cy="369332"/>
          </a:xfrm>
          <a:prstGeom prst="rect">
            <a:avLst/>
          </a:prstGeom>
        </p:spPr>
        <p:txBody>
          <a:bodyPr wrap="none">
            <a:spAutoFit/>
          </a:bodyPr>
          <a:lstStyle/>
          <a:p>
            <a:r>
              <a:rPr lang="fa-IR" b="1" dirty="0" smtClean="0">
                <a:latin typeface="Arial" pitchFamily="34" charset="0"/>
                <a:cs typeface="Zar" pitchFamily="2" charset="-78"/>
              </a:rPr>
              <a:t>آوا</a:t>
            </a:r>
            <a:endParaRPr lang="fa-IR" dirty="0">
              <a:cs typeface="Zar" pitchFamily="2" charset="-78"/>
            </a:endParaRPr>
          </a:p>
        </p:txBody>
      </p:sp>
      <p:sp>
        <p:nvSpPr>
          <p:cNvPr id="25" name="Rectangle 24"/>
          <p:cNvSpPr/>
          <p:nvPr/>
        </p:nvSpPr>
        <p:spPr>
          <a:xfrm rot="20203744">
            <a:off x="2229648" y="1490250"/>
            <a:ext cx="1676400" cy="369332"/>
          </a:xfrm>
          <a:prstGeom prst="rect">
            <a:avLst/>
          </a:prstGeom>
        </p:spPr>
        <p:txBody>
          <a:bodyPr wrap="square">
            <a:spAutoFit/>
          </a:bodyPr>
          <a:lstStyle/>
          <a:p>
            <a:pPr algn="ctr"/>
            <a:r>
              <a:rPr lang="fa-IR" b="1" dirty="0" smtClean="0">
                <a:ln>
                  <a:solidFill>
                    <a:srgbClr val="00B0F0"/>
                  </a:solidFill>
                </a:ln>
                <a:latin typeface="Arial" pitchFamily="34" charset="0"/>
                <a:cs typeface="Zar" pitchFamily="2" charset="-78"/>
              </a:rPr>
              <a:t>موسيقي زيرزميني</a:t>
            </a:r>
            <a:r>
              <a:rPr lang="fa-IR" dirty="0" smtClean="0">
                <a:ln>
                  <a:solidFill>
                    <a:srgbClr val="00B0F0"/>
                  </a:solidFill>
                </a:ln>
                <a:latin typeface="Arial" pitchFamily="34" charset="0"/>
                <a:cs typeface="Zar" pitchFamily="2" charset="-78"/>
              </a:rPr>
              <a:t> </a:t>
            </a:r>
            <a:endParaRPr lang="fa-IR" dirty="0">
              <a:ln>
                <a:solidFill>
                  <a:srgbClr val="00B0F0"/>
                </a:solidFill>
              </a:ln>
              <a:cs typeface="Zar" pitchFamily="2" charset="-78"/>
            </a:endParaRPr>
          </a:p>
        </p:txBody>
      </p:sp>
      <p:sp>
        <p:nvSpPr>
          <p:cNvPr id="26" name="Rectangle 25"/>
          <p:cNvSpPr/>
          <p:nvPr/>
        </p:nvSpPr>
        <p:spPr>
          <a:xfrm rot="2963436">
            <a:off x="3754879" y="2917044"/>
            <a:ext cx="1676400" cy="338554"/>
          </a:xfrm>
          <a:prstGeom prst="rect">
            <a:avLst/>
          </a:prstGeom>
        </p:spPr>
        <p:txBody>
          <a:bodyPr wrap="square">
            <a:spAutoFit/>
          </a:bodyPr>
          <a:lstStyle/>
          <a:p>
            <a:pPr algn="ctr"/>
            <a:r>
              <a:rPr lang="fa-IR" sz="1600" b="1" dirty="0" smtClean="0">
                <a:ln>
                  <a:solidFill>
                    <a:srgbClr val="00B0F0"/>
                  </a:solidFill>
                </a:ln>
                <a:latin typeface="Arial" pitchFamily="34" charset="0"/>
                <a:cs typeface="Zar" pitchFamily="2" charset="-78"/>
              </a:rPr>
              <a:t>موسيقي ملي</a:t>
            </a:r>
            <a:r>
              <a:rPr lang="fa-IR" sz="1600" dirty="0" smtClean="0">
                <a:ln>
                  <a:solidFill>
                    <a:srgbClr val="00B0F0"/>
                  </a:solidFill>
                </a:ln>
                <a:latin typeface="Arial" pitchFamily="34" charset="0"/>
                <a:cs typeface="Zar" pitchFamily="2" charset="-78"/>
              </a:rPr>
              <a:t> </a:t>
            </a:r>
            <a:endParaRPr lang="fa-IR" sz="1600" dirty="0">
              <a:ln>
                <a:solidFill>
                  <a:srgbClr val="00B0F0"/>
                </a:solidFill>
              </a:ln>
              <a:cs typeface="Zar" pitchFamily="2" charset="-78"/>
            </a:endParaRPr>
          </a:p>
        </p:txBody>
      </p:sp>
      <p:sp>
        <p:nvSpPr>
          <p:cNvPr id="27" name="Rectangle 26"/>
          <p:cNvSpPr/>
          <p:nvPr/>
        </p:nvSpPr>
        <p:spPr>
          <a:xfrm rot="2195462">
            <a:off x="4364479" y="2596855"/>
            <a:ext cx="1676400" cy="369332"/>
          </a:xfrm>
          <a:prstGeom prst="rect">
            <a:avLst/>
          </a:prstGeom>
        </p:spPr>
        <p:txBody>
          <a:bodyPr wrap="square">
            <a:spAutoFit/>
          </a:bodyPr>
          <a:lstStyle/>
          <a:p>
            <a:pPr algn="ctr"/>
            <a:r>
              <a:rPr lang="fa-IR" b="1" dirty="0" smtClean="0">
                <a:ln>
                  <a:solidFill>
                    <a:srgbClr val="00B0F0"/>
                  </a:solidFill>
                </a:ln>
                <a:latin typeface="Arial" pitchFamily="34" charset="0"/>
                <a:cs typeface="Zar" pitchFamily="2" charset="-78"/>
              </a:rPr>
              <a:t>موسيقي فولکلور</a:t>
            </a:r>
            <a:r>
              <a:rPr lang="fa-IR" dirty="0" smtClean="0">
                <a:ln>
                  <a:solidFill>
                    <a:srgbClr val="00B0F0"/>
                  </a:solidFill>
                </a:ln>
                <a:latin typeface="Arial" pitchFamily="34" charset="0"/>
                <a:cs typeface="Zar" pitchFamily="2" charset="-78"/>
              </a:rPr>
              <a:t> </a:t>
            </a:r>
            <a:endParaRPr lang="fa-IR" dirty="0">
              <a:ln>
                <a:solidFill>
                  <a:srgbClr val="00B0F0"/>
                </a:solidFill>
              </a:ln>
              <a:cs typeface="Zar" pitchFamily="2" charset="-78"/>
            </a:endParaRPr>
          </a:p>
        </p:txBody>
      </p:sp>
      <p:sp>
        <p:nvSpPr>
          <p:cNvPr id="28" name="Rectangle 27"/>
          <p:cNvSpPr/>
          <p:nvPr/>
        </p:nvSpPr>
        <p:spPr>
          <a:xfrm rot="20699217">
            <a:off x="3269333" y="3946200"/>
            <a:ext cx="1676400" cy="276999"/>
          </a:xfrm>
          <a:prstGeom prst="rect">
            <a:avLst/>
          </a:prstGeom>
        </p:spPr>
        <p:txBody>
          <a:bodyPr wrap="square">
            <a:spAutoFit/>
          </a:bodyPr>
          <a:lstStyle/>
          <a:p>
            <a:pPr algn="ctr"/>
            <a:r>
              <a:rPr lang="fa-IR" sz="1200" b="1" dirty="0" smtClean="0">
                <a:ln>
                  <a:solidFill>
                    <a:srgbClr val="00B0F0"/>
                  </a:solidFill>
                </a:ln>
                <a:latin typeface="Arial" pitchFamily="34" charset="0"/>
                <a:cs typeface="Zar" pitchFamily="2" charset="-78"/>
              </a:rPr>
              <a:t>موسيقي آييني</a:t>
            </a:r>
            <a:r>
              <a:rPr lang="fa-IR" sz="1200" dirty="0" smtClean="0">
                <a:ln>
                  <a:solidFill>
                    <a:srgbClr val="00B0F0"/>
                  </a:solidFill>
                </a:ln>
                <a:latin typeface="Arial" pitchFamily="34" charset="0"/>
                <a:cs typeface="Zar" pitchFamily="2" charset="-78"/>
              </a:rPr>
              <a:t> </a:t>
            </a:r>
            <a:endParaRPr lang="fa-IR" sz="1200" dirty="0">
              <a:ln>
                <a:solidFill>
                  <a:srgbClr val="00B0F0"/>
                </a:solidFill>
              </a:ln>
              <a:cs typeface="Zar" pitchFamily="2" charset="-78"/>
            </a:endParaRPr>
          </a:p>
        </p:txBody>
      </p:sp>
      <p:sp>
        <p:nvSpPr>
          <p:cNvPr id="29" name="Rectangle 28"/>
          <p:cNvSpPr/>
          <p:nvPr/>
        </p:nvSpPr>
        <p:spPr>
          <a:xfrm rot="2910325">
            <a:off x="4957767" y="2045257"/>
            <a:ext cx="1676400" cy="369332"/>
          </a:xfrm>
          <a:prstGeom prst="rect">
            <a:avLst/>
          </a:prstGeom>
        </p:spPr>
        <p:txBody>
          <a:bodyPr wrap="square">
            <a:spAutoFit/>
          </a:bodyPr>
          <a:lstStyle/>
          <a:p>
            <a:pPr algn="ctr"/>
            <a:r>
              <a:rPr lang="fa-IR" b="1" dirty="0" smtClean="0">
                <a:ln>
                  <a:solidFill>
                    <a:srgbClr val="00B0F0"/>
                  </a:solidFill>
                </a:ln>
                <a:latin typeface="Arial" pitchFamily="34" charset="0"/>
                <a:cs typeface="Zar" pitchFamily="2" charset="-78"/>
              </a:rPr>
              <a:t>موسيقي تجربي</a:t>
            </a:r>
            <a:r>
              <a:rPr lang="fa-IR" dirty="0" smtClean="0">
                <a:ln>
                  <a:solidFill>
                    <a:srgbClr val="00B0F0"/>
                  </a:solidFill>
                </a:ln>
                <a:latin typeface="Arial" pitchFamily="34" charset="0"/>
                <a:cs typeface="Zar" pitchFamily="2" charset="-78"/>
              </a:rPr>
              <a:t> </a:t>
            </a:r>
            <a:endParaRPr lang="fa-IR" dirty="0">
              <a:ln>
                <a:solidFill>
                  <a:srgbClr val="00B0F0"/>
                </a:solidFill>
              </a:ln>
              <a:cs typeface="Zar" pitchFamily="2" charset="-78"/>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12648" y="152400"/>
            <a:ext cx="8153400" cy="990600"/>
          </a:xfrm>
        </p:spPr>
        <p:txBody>
          <a:bodyPr>
            <a:noAutofit/>
          </a:bodyPr>
          <a:lstStyle/>
          <a:p>
            <a:pPr algn="ctr"/>
            <a:r>
              <a:rPr lang="fa-IR" sz="3600" dirty="0" smtClean="0">
                <a:cs typeface="Zar" pitchFamily="2" charset="-78"/>
              </a:rPr>
              <a:t>جهت گيري هاي کلي در مطالعه موسيقي – 1</a:t>
            </a:r>
            <a:br>
              <a:rPr lang="fa-IR" sz="3600" dirty="0" smtClean="0">
                <a:cs typeface="Zar" pitchFamily="2" charset="-78"/>
              </a:rPr>
            </a:br>
            <a:r>
              <a:rPr lang="fa-IR" sz="3200" dirty="0" smtClean="0">
                <a:cs typeface="Zar" pitchFamily="2" charset="-78"/>
              </a:rPr>
              <a:t>منشاء اثر موسيقيايي به مثابه بازنمايي</a:t>
            </a:r>
            <a:endParaRPr lang="fa-IR" sz="3200" dirty="0">
              <a:cs typeface="Zar" pitchFamily="2" charset="-78"/>
            </a:endParaRPr>
          </a:p>
        </p:txBody>
      </p:sp>
      <p:sp>
        <p:nvSpPr>
          <p:cNvPr id="3" name="Content Placeholder 2"/>
          <p:cNvSpPr>
            <a:spLocks noGrp="1"/>
          </p:cNvSpPr>
          <p:nvPr>
            <p:ph sz="quarter" idx="1"/>
          </p:nvPr>
        </p:nvSpPr>
        <p:spPr>
          <a:xfrm>
            <a:off x="228600" y="1600200"/>
            <a:ext cx="8537448" cy="5029200"/>
          </a:xfrm>
        </p:spPr>
        <p:txBody>
          <a:bodyPr>
            <a:normAutofit fontScale="92500"/>
          </a:bodyPr>
          <a:lstStyle/>
          <a:p>
            <a:pPr algn="just">
              <a:buFont typeface="Wingdings" pitchFamily="2" charset="2"/>
              <a:buChar char="q"/>
            </a:pPr>
            <a:r>
              <a:rPr lang="fa-IR" sz="2400" dirty="0" smtClean="0">
                <a:solidFill>
                  <a:srgbClr val="C00000"/>
                </a:solidFill>
                <a:cs typeface="Zar" pitchFamily="2" charset="-78"/>
              </a:rPr>
              <a:t>1- به مثابه بازنمايي رنگ، حجم و فضا؛ روش: حس شهودي فضا و تحليل آکوستيک حجم و سونوريته</a:t>
            </a:r>
          </a:p>
          <a:p>
            <a:pPr>
              <a:buNone/>
            </a:pPr>
            <a:r>
              <a:rPr lang="fa-IR" sz="2000" dirty="0" smtClean="0">
                <a:cs typeface="Zar" pitchFamily="2" charset="-78"/>
              </a:rPr>
              <a:t>دوتار ترکمني بازنمايي کننده فضاي محدود کپرهاي ترکمن (درويشي، 1378).</a:t>
            </a:r>
          </a:p>
          <a:p>
            <a:pPr>
              <a:buNone/>
            </a:pPr>
            <a:r>
              <a:rPr lang="fa-IR" sz="2000" dirty="0" smtClean="0">
                <a:cs typeface="Zar" pitchFamily="2" charset="-78"/>
              </a:rPr>
              <a:t>صداي شفاف سنتور بازنمايي کننده فضاي درخشان و باز مسجد (همان).</a:t>
            </a:r>
          </a:p>
          <a:p>
            <a:pPr>
              <a:buFont typeface="Wingdings" pitchFamily="2" charset="2"/>
              <a:buChar char="q"/>
            </a:pPr>
            <a:r>
              <a:rPr lang="fa-IR" sz="2400" dirty="0" smtClean="0">
                <a:solidFill>
                  <a:srgbClr val="C00000"/>
                </a:solidFill>
                <a:cs typeface="Zar" pitchFamily="2" charset="-78"/>
              </a:rPr>
              <a:t>2- به مثابه بازنمايي فعاليت انساني؛ روش تحليل: قوم نگارانه</a:t>
            </a:r>
          </a:p>
          <a:p>
            <a:pPr marL="0" indent="0" algn="just" defTabSz="750888">
              <a:buNone/>
            </a:pPr>
            <a:r>
              <a:rPr lang="fa-IR" sz="2000" dirty="0" smtClean="0">
                <a:cs typeface="Zar" pitchFamily="2" charset="-78"/>
              </a:rPr>
              <a:t>چوب بازي شرق خراسان بازنمايي کننده آيين هاي مرتبط با کار</a:t>
            </a:r>
            <a:r>
              <a:rPr lang="en-US" sz="2000" dirty="0" smtClean="0">
                <a:cs typeface="Zar" pitchFamily="2" charset="-78"/>
              </a:rPr>
              <a:t> </a:t>
            </a:r>
            <a:r>
              <a:rPr lang="fa-IR" sz="2000" dirty="0" smtClean="0">
                <a:cs typeface="Zar" pitchFamily="2" charset="-78"/>
              </a:rPr>
              <a:t> و مراحل چند گانه کاشت، داشت و برداشت محصول (شهرنازدار، 1393</a:t>
            </a:r>
            <a:r>
              <a:rPr lang="en-US" sz="1700" dirty="0" smtClean="0">
                <a:latin typeface="Times New Roman" pitchFamily="18" charset="0"/>
                <a:cs typeface="Times New Roman" pitchFamily="18" charset="0"/>
              </a:rPr>
              <a:t>a</a:t>
            </a:r>
            <a:r>
              <a:rPr lang="fa-IR" sz="2000" dirty="0" smtClean="0">
                <a:cs typeface="Zar" pitchFamily="2" charset="-78"/>
              </a:rPr>
              <a:t>).</a:t>
            </a:r>
          </a:p>
          <a:p>
            <a:pPr>
              <a:buFont typeface="Wingdings" pitchFamily="2" charset="2"/>
              <a:buChar char="q"/>
            </a:pPr>
            <a:r>
              <a:rPr lang="fa-IR" sz="2400" dirty="0" smtClean="0">
                <a:solidFill>
                  <a:srgbClr val="C00000"/>
                </a:solidFill>
                <a:cs typeface="Zar" pitchFamily="2" charset="-78"/>
              </a:rPr>
              <a:t>3- به مثابه بازنمايي فعاليت انساني؛ روش تحليل: اتيمولوژيک و آيکونولوژيک</a:t>
            </a:r>
          </a:p>
          <a:p>
            <a:pPr>
              <a:buNone/>
            </a:pPr>
            <a:r>
              <a:rPr lang="fa-IR" sz="2000" dirty="0" smtClean="0">
                <a:cs typeface="Zar" pitchFamily="2" charset="-78"/>
              </a:rPr>
              <a:t>کرناي بازنمايي کننده ناي جنگ (شهرنازدار، 1393</a:t>
            </a:r>
            <a:r>
              <a:rPr lang="en-US" sz="1700" dirty="0" smtClean="0">
                <a:latin typeface="Times New Roman" pitchFamily="18" charset="0"/>
                <a:cs typeface="Times New Roman" pitchFamily="18" charset="0"/>
              </a:rPr>
              <a:t>b</a:t>
            </a:r>
            <a:r>
              <a:rPr lang="fa-IR" sz="2000" dirty="0" smtClean="0">
                <a:cs typeface="Zar" pitchFamily="2" charset="-78"/>
              </a:rPr>
              <a:t>)</a:t>
            </a:r>
          </a:p>
          <a:p>
            <a:pPr algn="just">
              <a:buFont typeface="Wingdings" pitchFamily="2" charset="2"/>
              <a:buChar char="q"/>
            </a:pPr>
            <a:r>
              <a:rPr lang="fa-IR" sz="2400" dirty="0" smtClean="0">
                <a:solidFill>
                  <a:srgbClr val="C00000"/>
                </a:solidFill>
                <a:cs typeface="Zar" pitchFamily="2" charset="-78"/>
              </a:rPr>
              <a:t>4- به مثابه بازنمايي آيين هاي مذهبي و روايت هاي اسطوره اي؛ روش تحليل: قوم نگارانه و نمادشناسانه</a:t>
            </a:r>
          </a:p>
          <a:p>
            <a:pPr>
              <a:buNone/>
            </a:pPr>
            <a:r>
              <a:rPr lang="fa-IR" sz="2000" dirty="0" smtClean="0">
                <a:cs typeface="Zar" pitchFamily="2" charset="-78"/>
              </a:rPr>
              <a:t>چهار ني سوراخ بازنمايي کننده چهار خليفه راشدين (درويشي، 1378).</a:t>
            </a:r>
          </a:p>
          <a:p>
            <a:pPr marL="0" indent="0">
              <a:buNone/>
            </a:pPr>
            <a:r>
              <a:rPr lang="fa-IR" sz="2000" dirty="0" smtClean="0">
                <a:cs typeface="Zar" pitchFamily="2" charset="-78"/>
              </a:rPr>
              <a:t>سازبندي بازنمايي کننده نقل خبر: نقالي به همراه دايره. سازبندی بازنمايي کننده بيان روايت:آواز و دوتار) و سازبندی بازنمايي کننده جشن: دهل وکمانچه به همراه رقص بدون آواز (همان).</a:t>
            </a:r>
          </a:p>
          <a:p>
            <a:pPr>
              <a:buNone/>
            </a:pPr>
            <a:endParaRPr lang="fa-IR" sz="2000" dirty="0" smtClean="0">
              <a:cs typeface="Zar" pitchFamily="2" charset="-78"/>
            </a:endParaRPr>
          </a:p>
          <a:p>
            <a:pPr>
              <a:buNone/>
            </a:pPr>
            <a:endParaRPr lang="fa-IR" sz="2000" dirty="0" smtClean="0">
              <a:cs typeface="Zar" pitchFamily="2" charset="-78"/>
            </a:endParaRPr>
          </a:p>
          <a:p>
            <a:pPr>
              <a:buNone/>
            </a:pPr>
            <a:endParaRPr lang="fa-IR" sz="2000" dirty="0" smtClean="0">
              <a:cs typeface="Zar" pitchFamily="2" charset="-78"/>
            </a:endParaRPr>
          </a:p>
          <a:p>
            <a:pPr>
              <a:buNone/>
            </a:pPr>
            <a:endParaRPr lang="fa-IR" sz="2000" dirty="0" smtClean="0">
              <a:cs typeface="Zar" pitchFamily="2" charset="-78"/>
            </a:endParaRPr>
          </a:p>
          <a:p>
            <a:pPr>
              <a:buNone/>
            </a:pPr>
            <a:endParaRPr lang="fa-IR" sz="2000" dirty="0" smtClean="0">
              <a:cs typeface="Zar" pitchFamily="2" charset="-78"/>
            </a:endParaRPr>
          </a:p>
          <a:p>
            <a:pPr>
              <a:buNone/>
            </a:pPr>
            <a:endParaRPr lang="fa-IR" dirty="0" smtClean="0">
              <a:cs typeface="Zar" pitchFamily="2" charset="-78"/>
            </a:endParaRPr>
          </a:p>
          <a:p>
            <a:pPr>
              <a:buNone/>
            </a:pPr>
            <a:endParaRPr lang="fa-IR" dirty="0" smtClean="0">
              <a:cs typeface="Zar" pitchFamily="2" charset="-78"/>
            </a:endParaRPr>
          </a:p>
          <a:p>
            <a:pPr>
              <a:buNone/>
            </a:pPr>
            <a:endParaRPr lang="fa-IR" dirty="0" smtClean="0">
              <a:cs typeface="Zar" pitchFamily="2" charset="-78"/>
            </a:endParaRPr>
          </a:p>
          <a:p>
            <a:pPr>
              <a:buNone/>
            </a:pPr>
            <a:endParaRPr lang="fa-IR" dirty="0" smtClean="0">
              <a:cs typeface="Zar" pitchFamily="2" charset="-78"/>
            </a:endParaRPr>
          </a:p>
          <a:p>
            <a:pPr>
              <a:buNone/>
            </a:pPr>
            <a:endParaRPr lang="fa-IR" dirty="0" smtClean="0">
              <a:cs typeface="Zar" pitchFamily="2" charset="-78"/>
            </a:endParaRPr>
          </a:p>
          <a:p>
            <a:pPr>
              <a:buNone/>
            </a:pPr>
            <a:endParaRPr lang="fa-IR" sz="2000" dirty="0">
              <a:cs typeface="Zar"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down)">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wipe(down)">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wipe(down)">
                                      <p:cBhvr>
                                        <p:cTn id="47" dur="5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4" fill="hold" grpId="0"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wipe(down)">
                                      <p:cBhvr>
                                        <p:cTn id="52"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2">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12648" y="152400"/>
            <a:ext cx="8153400" cy="990600"/>
          </a:xfrm>
        </p:spPr>
        <p:txBody>
          <a:bodyPr>
            <a:noAutofit/>
          </a:bodyPr>
          <a:lstStyle/>
          <a:p>
            <a:pPr algn="ctr"/>
            <a:r>
              <a:rPr lang="fa-IR" sz="3600" dirty="0" smtClean="0">
                <a:solidFill>
                  <a:srgbClr val="002060"/>
                </a:solidFill>
                <a:cs typeface="Zar" pitchFamily="2" charset="-78"/>
              </a:rPr>
              <a:t>جهت گيري هاي کلي در مطالعه موسيقي – 2</a:t>
            </a:r>
            <a:br>
              <a:rPr lang="fa-IR" sz="3600" dirty="0" smtClean="0">
                <a:solidFill>
                  <a:srgbClr val="002060"/>
                </a:solidFill>
                <a:cs typeface="Zar" pitchFamily="2" charset="-78"/>
              </a:rPr>
            </a:br>
            <a:r>
              <a:rPr lang="fa-IR" sz="2800" dirty="0" smtClean="0">
                <a:solidFill>
                  <a:srgbClr val="002060"/>
                </a:solidFill>
                <a:cs typeface="Zar" pitchFamily="2" charset="-78"/>
              </a:rPr>
              <a:t>دستگاه هاي نظري و درون رشته اي در مطالعات انسان شناختي موسيقي</a:t>
            </a:r>
            <a:endParaRPr lang="fa-IR" sz="2800" dirty="0">
              <a:solidFill>
                <a:srgbClr val="002060"/>
              </a:solidFill>
            </a:endParaRPr>
          </a:p>
        </p:txBody>
      </p:sp>
      <p:graphicFrame>
        <p:nvGraphicFramePr>
          <p:cNvPr id="6" name="Diagram 5"/>
          <p:cNvGraphicFramePr/>
          <p:nvPr/>
        </p:nvGraphicFramePr>
        <p:xfrm>
          <a:off x="5410200" y="1600200"/>
          <a:ext cx="3657600" cy="3962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7" name="Diagram 6"/>
          <p:cNvGraphicFramePr/>
          <p:nvPr/>
        </p:nvGraphicFramePr>
        <p:xfrm>
          <a:off x="0" y="1676400"/>
          <a:ext cx="1905000" cy="5181600"/>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graphicFrame>
        <p:nvGraphicFramePr>
          <p:cNvPr id="10" name="Diagram 9"/>
          <p:cNvGraphicFramePr/>
          <p:nvPr/>
        </p:nvGraphicFramePr>
        <p:xfrm>
          <a:off x="3733800" y="1600200"/>
          <a:ext cx="1600200" cy="3962400"/>
        </p:xfrm>
        <a:graphic>
          <a:graphicData uri="http://schemas.openxmlformats.org/drawingml/2006/diagram">
            <dgm:relIds xmlns:dgm="http://schemas.openxmlformats.org/drawingml/2006/diagram" xmlns:r="http://schemas.openxmlformats.org/officeDocument/2006/relationships" r:dm="rId13" r:lo="rId14" r:qs="rId15" r:cs="rId16"/>
          </a:graphicData>
        </a:graphic>
      </p:graphicFrame>
      <p:sp>
        <p:nvSpPr>
          <p:cNvPr id="11" name="Left Arrow 10"/>
          <p:cNvSpPr/>
          <p:nvPr/>
        </p:nvSpPr>
        <p:spPr>
          <a:xfrm>
            <a:off x="2209800" y="5105400"/>
            <a:ext cx="978408" cy="484632"/>
          </a:xfrm>
          <a:prstGeom prst="leftArrow">
            <a:avLst/>
          </a:prstGeom>
          <a:solidFill>
            <a:schemeClr val="bg2">
              <a:lumMod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12" name="TextBox 11"/>
          <p:cNvSpPr txBox="1"/>
          <p:nvPr/>
        </p:nvSpPr>
        <p:spPr>
          <a:xfrm>
            <a:off x="1828800" y="5638800"/>
            <a:ext cx="2209800" cy="1169551"/>
          </a:xfrm>
          <a:prstGeom prst="rect">
            <a:avLst/>
          </a:prstGeom>
          <a:noFill/>
        </p:spPr>
        <p:txBody>
          <a:bodyPr wrap="square" rtlCol="1">
            <a:spAutoFit/>
          </a:bodyPr>
          <a:lstStyle/>
          <a:p>
            <a:pPr algn="ctr" rtl="1"/>
            <a:r>
              <a:rPr lang="fa-IR" sz="1400" b="1" dirty="0" smtClean="0">
                <a:cs typeface="Zar" pitchFamily="2" charset="-78"/>
              </a:rPr>
              <a:t>      از دهه 1940 و 50 ميلادي</a:t>
            </a:r>
          </a:p>
          <a:p>
            <a:pPr algn="ctr" rtl="1"/>
            <a:r>
              <a:rPr lang="fa-IR" sz="1400" b="1" dirty="0" smtClean="0">
                <a:cs typeface="Zar" pitchFamily="2" charset="-78"/>
              </a:rPr>
              <a:t>و پس از تبعيد خودخواسته  موزيکولوگ هاي مکاتب موسيقي شناسي تطبيقي برلين و وين به آمريکا</a:t>
            </a:r>
            <a:endParaRPr lang="fa-IR" sz="1400" b="1" dirty="0">
              <a:cs typeface="Zar" pitchFamily="2" charset="-78"/>
            </a:endParaRPr>
          </a:p>
        </p:txBody>
      </p:sp>
      <p:sp>
        <p:nvSpPr>
          <p:cNvPr id="14" name="Left Arrow 13"/>
          <p:cNvSpPr/>
          <p:nvPr/>
        </p:nvSpPr>
        <p:spPr>
          <a:xfrm>
            <a:off x="2133600" y="1828800"/>
            <a:ext cx="978408" cy="484632"/>
          </a:xfrm>
          <a:prstGeom prst="leftArrow">
            <a:avLst/>
          </a:prstGeom>
          <a:solidFill>
            <a:schemeClr val="bg2">
              <a:lumMod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15" name="TextBox 14"/>
          <p:cNvSpPr txBox="1"/>
          <p:nvPr/>
        </p:nvSpPr>
        <p:spPr>
          <a:xfrm>
            <a:off x="1828800" y="2362200"/>
            <a:ext cx="1981200" cy="861774"/>
          </a:xfrm>
          <a:prstGeom prst="rect">
            <a:avLst/>
          </a:prstGeom>
          <a:noFill/>
        </p:spPr>
        <p:txBody>
          <a:bodyPr wrap="square" rtlCol="1">
            <a:spAutoFit/>
          </a:bodyPr>
          <a:lstStyle/>
          <a:p>
            <a:pPr algn="ctr" rtl="1"/>
            <a:r>
              <a:rPr lang="fa-IR" sz="1200" b="1" dirty="0" smtClean="0">
                <a:cs typeface="Zar" pitchFamily="2" charset="-78"/>
              </a:rPr>
              <a:t>تربيت نسل جديدي از پژوهشگران موسيقي  در آمريکا توسط شاگردان فرانتس بوآس </a:t>
            </a:r>
          </a:p>
          <a:p>
            <a:pPr algn="ctr" rtl="1"/>
            <a:r>
              <a:rPr lang="en-US" sz="1200" b="1" dirty="0" smtClean="0">
                <a:cs typeface="Zar" pitchFamily="2" charset="-78"/>
              </a:rPr>
              <a:t> </a:t>
            </a:r>
            <a:r>
              <a:rPr lang="fa-IR" sz="1200" b="1" dirty="0" smtClean="0">
                <a:cs typeface="Zar" pitchFamily="2" charset="-78"/>
              </a:rPr>
              <a:t>(سيگر، </a:t>
            </a:r>
            <a:r>
              <a:rPr lang="en-US" sz="1200" dirty="0" smtClean="0">
                <a:cs typeface="Zar" pitchFamily="2" charset="-78"/>
              </a:rPr>
              <a:t>]</a:t>
            </a:r>
            <a:r>
              <a:rPr lang="fa-IR" sz="1200" dirty="0" smtClean="0">
                <a:cs typeface="Zar" pitchFamily="2" charset="-78"/>
              </a:rPr>
              <a:t>؟</a:t>
            </a:r>
            <a:r>
              <a:rPr lang="en-US" sz="1200" dirty="0" smtClean="0">
                <a:cs typeface="Zar" pitchFamily="2" charset="-78"/>
              </a:rPr>
              <a:t>[</a:t>
            </a:r>
            <a:r>
              <a:rPr lang="fa-IR" sz="1200" b="1" dirty="0" smtClean="0">
                <a:cs typeface="Zar" pitchFamily="2" charset="-78"/>
              </a:rPr>
              <a:t>1393)</a:t>
            </a:r>
            <a:endParaRPr lang="fa-IR" sz="1200" b="1" dirty="0">
              <a:cs typeface="Zar"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6">
                                            <p:graphicEl>
                                              <a:dgm id="{8CD26882-079C-432B-92FE-AAD216FE703E}"/>
                                            </p:graphicEl>
                                          </p:spTgt>
                                        </p:tgtEl>
                                        <p:attrNameLst>
                                          <p:attrName>style.visibility</p:attrName>
                                        </p:attrNameLst>
                                      </p:cBhvr>
                                      <p:to>
                                        <p:strVal val="visible"/>
                                      </p:to>
                                    </p:set>
                                    <p:animEffect transition="in" filter="wipe(down)">
                                      <p:cBhvr>
                                        <p:cTn id="7" dur="500"/>
                                        <p:tgtEl>
                                          <p:spTgt spid="6">
                                            <p:graphicEl>
                                              <a:dgm id="{8CD26882-079C-432B-92FE-AAD216FE703E}"/>
                                            </p:graphic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6">
                                            <p:graphicEl>
                                              <a:dgm id="{3AD798F3-9AAD-4721-A471-C4103EB60272}"/>
                                            </p:graphicEl>
                                          </p:spTgt>
                                        </p:tgtEl>
                                        <p:attrNameLst>
                                          <p:attrName>style.visibility</p:attrName>
                                        </p:attrNameLst>
                                      </p:cBhvr>
                                      <p:to>
                                        <p:strVal val="visible"/>
                                      </p:to>
                                    </p:set>
                                    <p:animEffect transition="in" filter="wipe(down)">
                                      <p:cBhvr>
                                        <p:cTn id="10" dur="500"/>
                                        <p:tgtEl>
                                          <p:spTgt spid="6">
                                            <p:graphicEl>
                                              <a:dgm id="{3AD798F3-9AAD-4721-A471-C4103EB60272}"/>
                                            </p:graphic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grpId="0" nodeType="clickEffect">
                                  <p:stCondLst>
                                    <p:cond delay="0"/>
                                  </p:stCondLst>
                                  <p:childTnLst>
                                    <p:set>
                                      <p:cBhvr>
                                        <p:cTn id="14" dur="1" fill="hold">
                                          <p:stCondLst>
                                            <p:cond delay="0"/>
                                          </p:stCondLst>
                                        </p:cTn>
                                        <p:tgtEl>
                                          <p:spTgt spid="6">
                                            <p:graphicEl>
                                              <a:dgm id="{A3918B5C-8198-4F44-80F8-34F636B92595}"/>
                                            </p:graphicEl>
                                          </p:spTgt>
                                        </p:tgtEl>
                                        <p:attrNameLst>
                                          <p:attrName>style.visibility</p:attrName>
                                        </p:attrNameLst>
                                      </p:cBhvr>
                                      <p:to>
                                        <p:strVal val="visible"/>
                                      </p:to>
                                    </p:set>
                                    <p:animEffect transition="in" filter="wipe(down)">
                                      <p:cBhvr>
                                        <p:cTn id="15" dur="500"/>
                                        <p:tgtEl>
                                          <p:spTgt spid="6">
                                            <p:graphicEl>
                                              <a:dgm id="{A3918B5C-8198-4F44-80F8-34F636B92595}"/>
                                            </p:graphicEl>
                                          </p:spTgt>
                                        </p:tgtEl>
                                      </p:cBhvr>
                                    </p:animEffect>
                                  </p:childTnLst>
                                </p:cTn>
                              </p:par>
                              <p:par>
                                <p:cTn id="16" presetID="22" presetClass="entr" presetSubtype="4" fill="hold" grpId="0" nodeType="withEffect">
                                  <p:stCondLst>
                                    <p:cond delay="0"/>
                                  </p:stCondLst>
                                  <p:childTnLst>
                                    <p:set>
                                      <p:cBhvr>
                                        <p:cTn id="17" dur="1" fill="hold">
                                          <p:stCondLst>
                                            <p:cond delay="0"/>
                                          </p:stCondLst>
                                        </p:cTn>
                                        <p:tgtEl>
                                          <p:spTgt spid="6">
                                            <p:graphicEl>
                                              <a:dgm id="{290D38C8-3064-46A7-B022-850EAD6889D2}"/>
                                            </p:graphicEl>
                                          </p:spTgt>
                                        </p:tgtEl>
                                        <p:attrNameLst>
                                          <p:attrName>style.visibility</p:attrName>
                                        </p:attrNameLst>
                                      </p:cBhvr>
                                      <p:to>
                                        <p:strVal val="visible"/>
                                      </p:to>
                                    </p:set>
                                    <p:animEffect transition="in" filter="wipe(down)">
                                      <p:cBhvr>
                                        <p:cTn id="18" dur="500"/>
                                        <p:tgtEl>
                                          <p:spTgt spid="6">
                                            <p:graphicEl>
                                              <a:dgm id="{290D38C8-3064-46A7-B022-850EAD6889D2}"/>
                                            </p:graphicEl>
                                          </p:spTgt>
                                        </p:tgtEl>
                                      </p:cBhvr>
                                    </p:animEffect>
                                  </p:childTnLst>
                                </p:cTn>
                              </p:par>
                              <p:par>
                                <p:cTn id="19" presetID="22" presetClass="entr" presetSubtype="4" fill="hold" grpId="0" nodeType="withEffect">
                                  <p:stCondLst>
                                    <p:cond delay="0"/>
                                  </p:stCondLst>
                                  <p:childTnLst>
                                    <p:set>
                                      <p:cBhvr>
                                        <p:cTn id="20" dur="1" fill="hold">
                                          <p:stCondLst>
                                            <p:cond delay="0"/>
                                          </p:stCondLst>
                                        </p:cTn>
                                        <p:tgtEl>
                                          <p:spTgt spid="6">
                                            <p:graphicEl>
                                              <a:dgm id="{D9CA6C13-FC75-4114-99A7-427179486E52}"/>
                                            </p:graphicEl>
                                          </p:spTgt>
                                        </p:tgtEl>
                                        <p:attrNameLst>
                                          <p:attrName>style.visibility</p:attrName>
                                        </p:attrNameLst>
                                      </p:cBhvr>
                                      <p:to>
                                        <p:strVal val="visible"/>
                                      </p:to>
                                    </p:set>
                                    <p:animEffect transition="in" filter="wipe(down)">
                                      <p:cBhvr>
                                        <p:cTn id="21" dur="500"/>
                                        <p:tgtEl>
                                          <p:spTgt spid="6">
                                            <p:graphicEl>
                                              <a:dgm id="{D9CA6C13-FC75-4114-99A7-427179486E52}"/>
                                            </p:graphicEl>
                                          </p:spTgt>
                                        </p:tgtEl>
                                      </p:cBhvr>
                                    </p:animEffect>
                                  </p:childTnLst>
                                </p:cTn>
                              </p:par>
                              <p:par>
                                <p:cTn id="22" presetID="22" presetClass="entr" presetSubtype="4" fill="hold" grpId="0" nodeType="withEffect">
                                  <p:stCondLst>
                                    <p:cond delay="0"/>
                                  </p:stCondLst>
                                  <p:childTnLst>
                                    <p:set>
                                      <p:cBhvr>
                                        <p:cTn id="23" dur="1" fill="hold">
                                          <p:stCondLst>
                                            <p:cond delay="0"/>
                                          </p:stCondLst>
                                        </p:cTn>
                                        <p:tgtEl>
                                          <p:spTgt spid="6">
                                            <p:graphicEl>
                                              <a:dgm id="{CD540246-D322-4C36-8C3C-4917B409A144}"/>
                                            </p:graphicEl>
                                          </p:spTgt>
                                        </p:tgtEl>
                                        <p:attrNameLst>
                                          <p:attrName>style.visibility</p:attrName>
                                        </p:attrNameLst>
                                      </p:cBhvr>
                                      <p:to>
                                        <p:strVal val="visible"/>
                                      </p:to>
                                    </p:set>
                                    <p:animEffect transition="in" filter="wipe(down)">
                                      <p:cBhvr>
                                        <p:cTn id="24" dur="500"/>
                                        <p:tgtEl>
                                          <p:spTgt spid="6">
                                            <p:graphicEl>
                                              <a:dgm id="{CD540246-D322-4C36-8C3C-4917B409A144}"/>
                                            </p:graphicEl>
                                          </p:spTgt>
                                        </p:tgtEl>
                                      </p:cBhvr>
                                    </p:animEffect>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10">
                                            <p:graphicEl>
                                              <a:dgm id="{3AD798F3-9AAD-4721-A471-C4103EB60272}"/>
                                            </p:graphicEl>
                                          </p:spTgt>
                                        </p:tgtEl>
                                        <p:attrNameLst>
                                          <p:attrName>style.visibility</p:attrName>
                                        </p:attrNameLst>
                                      </p:cBhvr>
                                      <p:to>
                                        <p:strVal val="visible"/>
                                      </p:to>
                                    </p:set>
                                    <p:anim calcmode="lin" valueType="num">
                                      <p:cBhvr additive="base">
                                        <p:cTn id="29" dur="500" fill="hold"/>
                                        <p:tgtEl>
                                          <p:spTgt spid="10">
                                            <p:graphicEl>
                                              <a:dgm id="{3AD798F3-9AAD-4721-A471-C4103EB60272}"/>
                                            </p:graphicEl>
                                          </p:spTgt>
                                        </p:tgtEl>
                                        <p:attrNameLst>
                                          <p:attrName>ppt_x</p:attrName>
                                        </p:attrNameLst>
                                      </p:cBhvr>
                                      <p:tavLst>
                                        <p:tav tm="0">
                                          <p:val>
                                            <p:strVal val="#ppt_x"/>
                                          </p:val>
                                        </p:tav>
                                        <p:tav tm="100000">
                                          <p:val>
                                            <p:strVal val="#ppt_x"/>
                                          </p:val>
                                        </p:tav>
                                      </p:tavLst>
                                    </p:anim>
                                    <p:anim calcmode="lin" valueType="num">
                                      <p:cBhvr additive="base">
                                        <p:cTn id="30" dur="500" fill="hold"/>
                                        <p:tgtEl>
                                          <p:spTgt spid="10">
                                            <p:graphicEl>
                                              <a:dgm id="{3AD798F3-9AAD-4721-A471-C4103EB60272}"/>
                                            </p:graphic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10">
                                            <p:graphicEl>
                                              <a:dgm id="{D9CA6C13-FC75-4114-99A7-427179486E52}"/>
                                            </p:graphicEl>
                                          </p:spTgt>
                                        </p:tgtEl>
                                        <p:attrNameLst>
                                          <p:attrName>style.visibility</p:attrName>
                                        </p:attrNameLst>
                                      </p:cBhvr>
                                      <p:to>
                                        <p:strVal val="visible"/>
                                      </p:to>
                                    </p:set>
                                    <p:anim calcmode="lin" valueType="num">
                                      <p:cBhvr additive="base">
                                        <p:cTn id="35" dur="500" fill="hold"/>
                                        <p:tgtEl>
                                          <p:spTgt spid="10">
                                            <p:graphicEl>
                                              <a:dgm id="{D9CA6C13-FC75-4114-99A7-427179486E52}"/>
                                            </p:graphicEl>
                                          </p:spTgt>
                                        </p:tgtEl>
                                        <p:attrNameLst>
                                          <p:attrName>ppt_x</p:attrName>
                                        </p:attrNameLst>
                                      </p:cBhvr>
                                      <p:tavLst>
                                        <p:tav tm="0">
                                          <p:val>
                                            <p:strVal val="#ppt_x"/>
                                          </p:val>
                                        </p:tav>
                                        <p:tav tm="100000">
                                          <p:val>
                                            <p:strVal val="#ppt_x"/>
                                          </p:val>
                                        </p:tav>
                                      </p:tavLst>
                                    </p:anim>
                                    <p:anim calcmode="lin" valueType="num">
                                      <p:cBhvr additive="base">
                                        <p:cTn id="36" dur="500" fill="hold"/>
                                        <p:tgtEl>
                                          <p:spTgt spid="10">
                                            <p:graphicEl>
                                              <a:dgm id="{D9CA6C13-FC75-4114-99A7-427179486E52}"/>
                                            </p:graphic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10">
                                            <p:graphicEl>
                                              <a:dgm id="{CD540246-D322-4C36-8C3C-4917B409A144}"/>
                                            </p:graphicEl>
                                          </p:spTgt>
                                        </p:tgtEl>
                                        <p:attrNameLst>
                                          <p:attrName>style.visibility</p:attrName>
                                        </p:attrNameLst>
                                      </p:cBhvr>
                                      <p:to>
                                        <p:strVal val="visible"/>
                                      </p:to>
                                    </p:set>
                                    <p:anim calcmode="lin" valueType="num">
                                      <p:cBhvr additive="base">
                                        <p:cTn id="41" dur="500" fill="hold"/>
                                        <p:tgtEl>
                                          <p:spTgt spid="10">
                                            <p:graphicEl>
                                              <a:dgm id="{CD540246-D322-4C36-8C3C-4917B409A144}"/>
                                            </p:graphicEl>
                                          </p:spTgt>
                                        </p:tgtEl>
                                        <p:attrNameLst>
                                          <p:attrName>ppt_x</p:attrName>
                                        </p:attrNameLst>
                                      </p:cBhvr>
                                      <p:tavLst>
                                        <p:tav tm="0">
                                          <p:val>
                                            <p:strVal val="#ppt_x"/>
                                          </p:val>
                                        </p:tav>
                                        <p:tav tm="100000">
                                          <p:val>
                                            <p:strVal val="#ppt_x"/>
                                          </p:val>
                                        </p:tav>
                                      </p:tavLst>
                                    </p:anim>
                                    <p:anim calcmode="lin" valueType="num">
                                      <p:cBhvr additive="base">
                                        <p:cTn id="42" dur="500" fill="hold"/>
                                        <p:tgtEl>
                                          <p:spTgt spid="10">
                                            <p:graphicEl>
                                              <a:dgm id="{CD540246-D322-4C36-8C3C-4917B409A144}"/>
                                            </p:graphicEl>
                                          </p:spTgt>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grpId="0" nodeType="clickEffect">
                                  <p:stCondLst>
                                    <p:cond delay="0"/>
                                  </p:stCondLst>
                                  <p:childTnLst>
                                    <p:set>
                                      <p:cBhvr>
                                        <p:cTn id="46" dur="1" fill="hold">
                                          <p:stCondLst>
                                            <p:cond delay="0"/>
                                          </p:stCondLst>
                                        </p:cTn>
                                        <p:tgtEl>
                                          <p:spTgt spid="14"/>
                                        </p:tgtEl>
                                        <p:attrNameLst>
                                          <p:attrName>style.visibility</p:attrName>
                                        </p:attrNameLst>
                                      </p:cBhvr>
                                      <p:to>
                                        <p:strVal val="visible"/>
                                      </p:to>
                                    </p:set>
                                    <p:anim calcmode="lin" valueType="num">
                                      <p:cBhvr additive="base">
                                        <p:cTn id="47" dur="500" fill="hold"/>
                                        <p:tgtEl>
                                          <p:spTgt spid="14"/>
                                        </p:tgtEl>
                                        <p:attrNameLst>
                                          <p:attrName>ppt_x</p:attrName>
                                        </p:attrNameLst>
                                      </p:cBhvr>
                                      <p:tavLst>
                                        <p:tav tm="0">
                                          <p:val>
                                            <p:strVal val="#ppt_x"/>
                                          </p:val>
                                        </p:tav>
                                        <p:tav tm="100000">
                                          <p:val>
                                            <p:strVal val="#ppt_x"/>
                                          </p:val>
                                        </p:tav>
                                      </p:tavLst>
                                    </p:anim>
                                    <p:anim calcmode="lin" valueType="num">
                                      <p:cBhvr additive="base">
                                        <p:cTn id="48" dur="500" fill="hold"/>
                                        <p:tgtEl>
                                          <p:spTgt spid="14"/>
                                        </p:tgtEl>
                                        <p:attrNameLst>
                                          <p:attrName>ppt_y</p:attrName>
                                        </p:attrNameLst>
                                      </p:cBhvr>
                                      <p:tavLst>
                                        <p:tav tm="0">
                                          <p:val>
                                            <p:strVal val="1+#ppt_h/2"/>
                                          </p:val>
                                        </p:tav>
                                        <p:tav tm="100000">
                                          <p:val>
                                            <p:strVal val="#ppt_y"/>
                                          </p:val>
                                        </p:tav>
                                      </p:tavLst>
                                    </p:anim>
                                  </p:childTnLst>
                                </p:cTn>
                              </p:par>
                              <p:par>
                                <p:cTn id="49" presetID="2" presetClass="entr" presetSubtype="4" fill="hold" grpId="0" nodeType="withEffect">
                                  <p:stCondLst>
                                    <p:cond delay="0"/>
                                  </p:stCondLst>
                                  <p:childTnLst>
                                    <p:set>
                                      <p:cBhvr>
                                        <p:cTn id="50" dur="1" fill="hold">
                                          <p:stCondLst>
                                            <p:cond delay="0"/>
                                          </p:stCondLst>
                                        </p:cTn>
                                        <p:tgtEl>
                                          <p:spTgt spid="15"/>
                                        </p:tgtEl>
                                        <p:attrNameLst>
                                          <p:attrName>style.visibility</p:attrName>
                                        </p:attrNameLst>
                                      </p:cBhvr>
                                      <p:to>
                                        <p:strVal val="visible"/>
                                      </p:to>
                                    </p:set>
                                    <p:anim calcmode="lin" valueType="num">
                                      <p:cBhvr additive="base">
                                        <p:cTn id="51" dur="500" fill="hold"/>
                                        <p:tgtEl>
                                          <p:spTgt spid="15"/>
                                        </p:tgtEl>
                                        <p:attrNameLst>
                                          <p:attrName>ppt_x</p:attrName>
                                        </p:attrNameLst>
                                      </p:cBhvr>
                                      <p:tavLst>
                                        <p:tav tm="0">
                                          <p:val>
                                            <p:strVal val="#ppt_x"/>
                                          </p:val>
                                        </p:tav>
                                        <p:tav tm="100000">
                                          <p:val>
                                            <p:strVal val="#ppt_x"/>
                                          </p:val>
                                        </p:tav>
                                      </p:tavLst>
                                    </p:anim>
                                    <p:anim calcmode="lin" valueType="num">
                                      <p:cBhvr additive="base">
                                        <p:cTn id="52" dur="500" fill="hold"/>
                                        <p:tgtEl>
                                          <p:spTgt spid="15"/>
                                        </p:tgtEl>
                                        <p:attrNameLst>
                                          <p:attrName>ppt_y</p:attrName>
                                        </p:attrNameLst>
                                      </p:cBhvr>
                                      <p:tavLst>
                                        <p:tav tm="0">
                                          <p:val>
                                            <p:strVal val="1+#ppt_h/2"/>
                                          </p:val>
                                        </p:tav>
                                        <p:tav tm="100000">
                                          <p:val>
                                            <p:strVal val="#ppt_y"/>
                                          </p:val>
                                        </p:tav>
                                      </p:tavLst>
                                    </p:anim>
                                  </p:childTnLst>
                                </p:cTn>
                              </p:par>
                              <p:par>
                                <p:cTn id="53" presetID="2" presetClass="entr" presetSubtype="4" fill="hold" grpId="0" nodeType="withEffect">
                                  <p:stCondLst>
                                    <p:cond delay="0"/>
                                  </p:stCondLst>
                                  <p:childTnLst>
                                    <p:set>
                                      <p:cBhvr>
                                        <p:cTn id="54" dur="1" fill="hold">
                                          <p:stCondLst>
                                            <p:cond delay="0"/>
                                          </p:stCondLst>
                                        </p:cTn>
                                        <p:tgtEl>
                                          <p:spTgt spid="11"/>
                                        </p:tgtEl>
                                        <p:attrNameLst>
                                          <p:attrName>style.visibility</p:attrName>
                                        </p:attrNameLst>
                                      </p:cBhvr>
                                      <p:to>
                                        <p:strVal val="visible"/>
                                      </p:to>
                                    </p:set>
                                    <p:anim calcmode="lin" valueType="num">
                                      <p:cBhvr additive="base">
                                        <p:cTn id="55" dur="500" fill="hold"/>
                                        <p:tgtEl>
                                          <p:spTgt spid="11"/>
                                        </p:tgtEl>
                                        <p:attrNameLst>
                                          <p:attrName>ppt_x</p:attrName>
                                        </p:attrNameLst>
                                      </p:cBhvr>
                                      <p:tavLst>
                                        <p:tav tm="0">
                                          <p:val>
                                            <p:strVal val="#ppt_x"/>
                                          </p:val>
                                        </p:tav>
                                        <p:tav tm="100000">
                                          <p:val>
                                            <p:strVal val="#ppt_x"/>
                                          </p:val>
                                        </p:tav>
                                      </p:tavLst>
                                    </p:anim>
                                    <p:anim calcmode="lin" valueType="num">
                                      <p:cBhvr additive="base">
                                        <p:cTn id="56" dur="500" fill="hold"/>
                                        <p:tgtEl>
                                          <p:spTgt spid="11"/>
                                        </p:tgtEl>
                                        <p:attrNameLst>
                                          <p:attrName>ppt_y</p:attrName>
                                        </p:attrNameLst>
                                      </p:cBhvr>
                                      <p:tavLst>
                                        <p:tav tm="0">
                                          <p:val>
                                            <p:strVal val="1+#ppt_h/2"/>
                                          </p:val>
                                        </p:tav>
                                        <p:tav tm="100000">
                                          <p:val>
                                            <p:strVal val="#ppt_y"/>
                                          </p:val>
                                        </p:tav>
                                      </p:tavLst>
                                    </p:anim>
                                  </p:childTnLst>
                                </p:cTn>
                              </p:par>
                              <p:par>
                                <p:cTn id="57" presetID="2" presetClass="entr" presetSubtype="4" fill="hold" grpId="0" nodeType="withEffect">
                                  <p:stCondLst>
                                    <p:cond delay="0"/>
                                  </p:stCondLst>
                                  <p:childTnLst>
                                    <p:set>
                                      <p:cBhvr>
                                        <p:cTn id="58" dur="1" fill="hold">
                                          <p:stCondLst>
                                            <p:cond delay="0"/>
                                          </p:stCondLst>
                                        </p:cTn>
                                        <p:tgtEl>
                                          <p:spTgt spid="12"/>
                                        </p:tgtEl>
                                        <p:attrNameLst>
                                          <p:attrName>style.visibility</p:attrName>
                                        </p:attrNameLst>
                                      </p:cBhvr>
                                      <p:to>
                                        <p:strVal val="visible"/>
                                      </p:to>
                                    </p:set>
                                    <p:anim calcmode="lin" valueType="num">
                                      <p:cBhvr additive="base">
                                        <p:cTn id="59" dur="500" fill="hold"/>
                                        <p:tgtEl>
                                          <p:spTgt spid="12"/>
                                        </p:tgtEl>
                                        <p:attrNameLst>
                                          <p:attrName>ppt_x</p:attrName>
                                        </p:attrNameLst>
                                      </p:cBhvr>
                                      <p:tavLst>
                                        <p:tav tm="0">
                                          <p:val>
                                            <p:strVal val="#ppt_x"/>
                                          </p:val>
                                        </p:tav>
                                        <p:tav tm="100000">
                                          <p:val>
                                            <p:strVal val="#ppt_x"/>
                                          </p:val>
                                        </p:tav>
                                      </p:tavLst>
                                    </p:anim>
                                    <p:anim calcmode="lin" valueType="num">
                                      <p:cBhvr additive="base">
                                        <p:cTn id="60"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61" fill="hold">
                      <p:stCondLst>
                        <p:cond delay="indefinite"/>
                      </p:stCondLst>
                      <p:childTnLst>
                        <p:par>
                          <p:cTn id="62" fill="hold">
                            <p:stCondLst>
                              <p:cond delay="0"/>
                            </p:stCondLst>
                            <p:childTnLst>
                              <p:par>
                                <p:cTn id="63" presetID="2" presetClass="entr" presetSubtype="4" fill="hold" grpId="0" nodeType="clickEffect">
                                  <p:stCondLst>
                                    <p:cond delay="0"/>
                                  </p:stCondLst>
                                  <p:childTnLst>
                                    <p:set>
                                      <p:cBhvr>
                                        <p:cTn id="64" dur="1" fill="hold">
                                          <p:stCondLst>
                                            <p:cond delay="0"/>
                                          </p:stCondLst>
                                        </p:cTn>
                                        <p:tgtEl>
                                          <p:spTgt spid="7">
                                            <p:graphicEl>
                                              <a:dgm id="{8CD26882-079C-432B-92FE-AAD216FE703E}"/>
                                            </p:graphicEl>
                                          </p:spTgt>
                                        </p:tgtEl>
                                        <p:attrNameLst>
                                          <p:attrName>style.visibility</p:attrName>
                                        </p:attrNameLst>
                                      </p:cBhvr>
                                      <p:to>
                                        <p:strVal val="visible"/>
                                      </p:to>
                                    </p:set>
                                    <p:anim calcmode="lin" valueType="num">
                                      <p:cBhvr additive="base">
                                        <p:cTn id="65" dur="500" fill="hold"/>
                                        <p:tgtEl>
                                          <p:spTgt spid="7">
                                            <p:graphicEl>
                                              <a:dgm id="{8CD26882-079C-432B-92FE-AAD216FE703E}"/>
                                            </p:graphicEl>
                                          </p:spTgt>
                                        </p:tgtEl>
                                        <p:attrNameLst>
                                          <p:attrName>ppt_x</p:attrName>
                                        </p:attrNameLst>
                                      </p:cBhvr>
                                      <p:tavLst>
                                        <p:tav tm="0">
                                          <p:val>
                                            <p:strVal val="#ppt_x"/>
                                          </p:val>
                                        </p:tav>
                                        <p:tav tm="100000">
                                          <p:val>
                                            <p:strVal val="#ppt_x"/>
                                          </p:val>
                                        </p:tav>
                                      </p:tavLst>
                                    </p:anim>
                                    <p:anim calcmode="lin" valueType="num">
                                      <p:cBhvr additive="base">
                                        <p:cTn id="66" dur="500" fill="hold"/>
                                        <p:tgtEl>
                                          <p:spTgt spid="7">
                                            <p:graphicEl>
                                              <a:dgm id="{8CD26882-079C-432B-92FE-AAD216FE703E}"/>
                                            </p:graphicEl>
                                          </p:spTgt>
                                        </p:tgtEl>
                                        <p:attrNameLst>
                                          <p:attrName>ppt_y</p:attrName>
                                        </p:attrNameLst>
                                      </p:cBhvr>
                                      <p:tavLst>
                                        <p:tav tm="0">
                                          <p:val>
                                            <p:strVal val="1+#ppt_h/2"/>
                                          </p:val>
                                        </p:tav>
                                        <p:tav tm="100000">
                                          <p:val>
                                            <p:strVal val="#ppt_y"/>
                                          </p:val>
                                        </p:tav>
                                      </p:tavLst>
                                    </p:anim>
                                  </p:childTnLst>
                                </p:cTn>
                              </p:par>
                            </p:childTnLst>
                          </p:cTn>
                        </p:par>
                      </p:childTnLst>
                    </p:cTn>
                  </p:par>
                  <p:par>
                    <p:cTn id="67" fill="hold">
                      <p:stCondLst>
                        <p:cond delay="indefinite"/>
                      </p:stCondLst>
                      <p:childTnLst>
                        <p:par>
                          <p:cTn id="68" fill="hold">
                            <p:stCondLst>
                              <p:cond delay="0"/>
                            </p:stCondLst>
                            <p:childTnLst>
                              <p:par>
                                <p:cTn id="69" presetID="2" presetClass="entr" presetSubtype="4" fill="hold" grpId="0" nodeType="clickEffect">
                                  <p:stCondLst>
                                    <p:cond delay="0"/>
                                  </p:stCondLst>
                                  <p:childTnLst>
                                    <p:set>
                                      <p:cBhvr>
                                        <p:cTn id="70" dur="1" fill="hold">
                                          <p:stCondLst>
                                            <p:cond delay="0"/>
                                          </p:stCondLst>
                                        </p:cTn>
                                        <p:tgtEl>
                                          <p:spTgt spid="7">
                                            <p:graphicEl>
                                              <a:dgm id="{A3918B5C-8198-4F44-80F8-34F636B92595}"/>
                                            </p:graphicEl>
                                          </p:spTgt>
                                        </p:tgtEl>
                                        <p:attrNameLst>
                                          <p:attrName>style.visibility</p:attrName>
                                        </p:attrNameLst>
                                      </p:cBhvr>
                                      <p:to>
                                        <p:strVal val="visible"/>
                                      </p:to>
                                    </p:set>
                                    <p:anim calcmode="lin" valueType="num">
                                      <p:cBhvr additive="base">
                                        <p:cTn id="71" dur="500" fill="hold"/>
                                        <p:tgtEl>
                                          <p:spTgt spid="7">
                                            <p:graphicEl>
                                              <a:dgm id="{A3918B5C-8198-4F44-80F8-34F636B92595}"/>
                                            </p:graphicEl>
                                          </p:spTgt>
                                        </p:tgtEl>
                                        <p:attrNameLst>
                                          <p:attrName>ppt_x</p:attrName>
                                        </p:attrNameLst>
                                      </p:cBhvr>
                                      <p:tavLst>
                                        <p:tav tm="0">
                                          <p:val>
                                            <p:strVal val="#ppt_x"/>
                                          </p:val>
                                        </p:tav>
                                        <p:tav tm="100000">
                                          <p:val>
                                            <p:strVal val="#ppt_x"/>
                                          </p:val>
                                        </p:tav>
                                      </p:tavLst>
                                    </p:anim>
                                    <p:anim calcmode="lin" valueType="num">
                                      <p:cBhvr additive="base">
                                        <p:cTn id="72" dur="500" fill="hold"/>
                                        <p:tgtEl>
                                          <p:spTgt spid="7">
                                            <p:graphicEl>
                                              <a:dgm id="{A3918B5C-8198-4F44-80F8-34F636B92595}"/>
                                            </p:graphicEl>
                                          </p:spTgt>
                                        </p:tgtEl>
                                        <p:attrNameLst>
                                          <p:attrName>ppt_y</p:attrName>
                                        </p:attrNameLst>
                                      </p:cBhvr>
                                      <p:tavLst>
                                        <p:tav tm="0">
                                          <p:val>
                                            <p:strVal val="1+#ppt_h/2"/>
                                          </p:val>
                                        </p:tav>
                                        <p:tav tm="100000">
                                          <p:val>
                                            <p:strVal val="#ppt_y"/>
                                          </p:val>
                                        </p:tav>
                                      </p:tavLst>
                                    </p:anim>
                                  </p:childTnLst>
                                </p:cTn>
                              </p:par>
                              <p:par>
                                <p:cTn id="73" presetID="2" presetClass="entr" presetSubtype="4" fill="hold" grpId="0" nodeType="withEffect">
                                  <p:stCondLst>
                                    <p:cond delay="0"/>
                                  </p:stCondLst>
                                  <p:childTnLst>
                                    <p:set>
                                      <p:cBhvr>
                                        <p:cTn id="74" dur="1" fill="hold">
                                          <p:stCondLst>
                                            <p:cond delay="0"/>
                                          </p:stCondLst>
                                        </p:cTn>
                                        <p:tgtEl>
                                          <p:spTgt spid="7">
                                            <p:graphicEl>
                                              <a:dgm id="{290D38C8-3064-46A7-B022-850EAD6889D2}"/>
                                            </p:graphicEl>
                                          </p:spTgt>
                                        </p:tgtEl>
                                        <p:attrNameLst>
                                          <p:attrName>style.visibility</p:attrName>
                                        </p:attrNameLst>
                                      </p:cBhvr>
                                      <p:to>
                                        <p:strVal val="visible"/>
                                      </p:to>
                                    </p:set>
                                    <p:anim calcmode="lin" valueType="num">
                                      <p:cBhvr additive="base">
                                        <p:cTn id="75" dur="500" fill="hold"/>
                                        <p:tgtEl>
                                          <p:spTgt spid="7">
                                            <p:graphicEl>
                                              <a:dgm id="{290D38C8-3064-46A7-B022-850EAD6889D2}"/>
                                            </p:graphicEl>
                                          </p:spTgt>
                                        </p:tgtEl>
                                        <p:attrNameLst>
                                          <p:attrName>ppt_x</p:attrName>
                                        </p:attrNameLst>
                                      </p:cBhvr>
                                      <p:tavLst>
                                        <p:tav tm="0">
                                          <p:val>
                                            <p:strVal val="#ppt_x"/>
                                          </p:val>
                                        </p:tav>
                                        <p:tav tm="100000">
                                          <p:val>
                                            <p:strVal val="#ppt_x"/>
                                          </p:val>
                                        </p:tav>
                                      </p:tavLst>
                                    </p:anim>
                                    <p:anim calcmode="lin" valueType="num">
                                      <p:cBhvr additive="base">
                                        <p:cTn id="76" dur="500" fill="hold"/>
                                        <p:tgtEl>
                                          <p:spTgt spid="7">
                                            <p:graphicEl>
                                              <a:dgm id="{290D38C8-3064-46A7-B022-850EAD6889D2}"/>
                                            </p:graphic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Sub>
          <a:bldDgm bld="lvlAtOnce"/>
        </p:bldSub>
      </p:bldGraphic>
      <p:bldGraphic spid="7" grpId="0">
        <p:bldSub>
          <a:bldDgm bld="lvlAtOnce"/>
        </p:bldSub>
      </p:bldGraphic>
      <p:bldGraphic spid="10" grpId="0">
        <p:bldSub>
          <a:bldDgm bld="lvlOne"/>
        </p:bldSub>
      </p:bldGraphic>
      <p:bldP spid="11" grpId="0" animBg="1"/>
      <p:bldP spid="12" grpId="0"/>
      <p:bldP spid="14" grpId="0" animBg="1"/>
      <p:bldP spid="15"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2">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12648" y="152400"/>
            <a:ext cx="8153400" cy="990600"/>
          </a:xfrm>
        </p:spPr>
        <p:txBody>
          <a:bodyPr>
            <a:noAutofit/>
          </a:bodyPr>
          <a:lstStyle/>
          <a:p>
            <a:pPr algn="ctr"/>
            <a:r>
              <a:rPr lang="fa-IR" sz="3600" dirty="0" smtClean="0">
                <a:solidFill>
                  <a:srgbClr val="002060"/>
                </a:solidFill>
                <a:cs typeface="Zar" pitchFamily="2" charset="-78"/>
              </a:rPr>
              <a:t>جهت گيري هاي کلي در مطالعه موسيقي – 2</a:t>
            </a:r>
            <a:br>
              <a:rPr lang="fa-IR" sz="3600" dirty="0" smtClean="0">
                <a:solidFill>
                  <a:srgbClr val="002060"/>
                </a:solidFill>
                <a:cs typeface="Zar" pitchFamily="2" charset="-78"/>
              </a:rPr>
            </a:br>
            <a:r>
              <a:rPr lang="fa-IR" sz="2800" dirty="0" smtClean="0">
                <a:solidFill>
                  <a:srgbClr val="002060"/>
                </a:solidFill>
                <a:cs typeface="Zar" pitchFamily="2" charset="-78"/>
              </a:rPr>
              <a:t>دستگاه هاي نظري و درون رشته اي در مطالعات انسان شناختي موسيقي</a:t>
            </a:r>
            <a:endParaRPr lang="fa-IR" sz="2800" dirty="0">
              <a:solidFill>
                <a:srgbClr val="002060"/>
              </a:solidFill>
            </a:endParaRPr>
          </a:p>
        </p:txBody>
      </p:sp>
      <p:graphicFrame>
        <p:nvGraphicFramePr>
          <p:cNvPr id="7" name="Diagram 6"/>
          <p:cNvGraphicFramePr/>
          <p:nvPr/>
        </p:nvGraphicFramePr>
        <p:xfrm>
          <a:off x="5638800" y="1676400"/>
          <a:ext cx="1752600" cy="3886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1" name="Left Arrow 10"/>
          <p:cNvSpPr/>
          <p:nvPr/>
        </p:nvSpPr>
        <p:spPr>
          <a:xfrm>
            <a:off x="7860792" y="5105400"/>
            <a:ext cx="978408" cy="484632"/>
          </a:xfrm>
          <a:prstGeom prst="leftArrow">
            <a:avLst/>
          </a:prstGeom>
          <a:solidFill>
            <a:schemeClr val="bg2">
              <a:lumMod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12" name="TextBox 11"/>
          <p:cNvSpPr txBox="1"/>
          <p:nvPr/>
        </p:nvSpPr>
        <p:spPr>
          <a:xfrm>
            <a:off x="7010400" y="5638800"/>
            <a:ext cx="2209800" cy="1169551"/>
          </a:xfrm>
          <a:prstGeom prst="rect">
            <a:avLst/>
          </a:prstGeom>
          <a:noFill/>
        </p:spPr>
        <p:txBody>
          <a:bodyPr wrap="square" rtlCol="1">
            <a:spAutoFit/>
          </a:bodyPr>
          <a:lstStyle/>
          <a:p>
            <a:pPr algn="ctr" rtl="1"/>
            <a:r>
              <a:rPr lang="fa-IR" sz="1400" b="1" dirty="0" smtClean="0">
                <a:cs typeface="Zar" pitchFamily="2" charset="-78"/>
              </a:rPr>
              <a:t>      از دهه 1940 و 50 ميلادي</a:t>
            </a:r>
          </a:p>
          <a:p>
            <a:pPr algn="ctr" rtl="1"/>
            <a:r>
              <a:rPr lang="fa-IR" sz="1400" b="1" dirty="0" smtClean="0">
                <a:cs typeface="Zar" pitchFamily="2" charset="-78"/>
              </a:rPr>
              <a:t>و پس از تبعيد خودخواسته  موزيکولوگ هاي مکاتب موسيقي شناسي تطبيقي برلين  و وين به آمريکا</a:t>
            </a:r>
            <a:endParaRPr lang="fa-IR" sz="1400" b="1" dirty="0">
              <a:cs typeface="Zar" pitchFamily="2" charset="-78"/>
            </a:endParaRPr>
          </a:p>
        </p:txBody>
      </p:sp>
      <p:sp>
        <p:nvSpPr>
          <p:cNvPr id="14" name="Left Arrow 13"/>
          <p:cNvSpPr/>
          <p:nvPr/>
        </p:nvSpPr>
        <p:spPr>
          <a:xfrm>
            <a:off x="7772400" y="1828800"/>
            <a:ext cx="978408" cy="484632"/>
          </a:xfrm>
          <a:prstGeom prst="leftArrow">
            <a:avLst/>
          </a:prstGeom>
          <a:solidFill>
            <a:schemeClr val="bg2">
              <a:lumMod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15" name="TextBox 14"/>
          <p:cNvSpPr txBox="1"/>
          <p:nvPr/>
        </p:nvSpPr>
        <p:spPr>
          <a:xfrm>
            <a:off x="7467600" y="2362200"/>
            <a:ext cx="1676400" cy="1046440"/>
          </a:xfrm>
          <a:prstGeom prst="rect">
            <a:avLst/>
          </a:prstGeom>
          <a:noFill/>
        </p:spPr>
        <p:txBody>
          <a:bodyPr wrap="square" rtlCol="1">
            <a:spAutoFit/>
          </a:bodyPr>
          <a:lstStyle/>
          <a:p>
            <a:pPr algn="ctr" rtl="1"/>
            <a:r>
              <a:rPr lang="fa-IR" sz="1200" b="1" dirty="0" smtClean="0">
                <a:cs typeface="Zar" pitchFamily="2" charset="-78"/>
              </a:rPr>
              <a:t>تربيت نسل جديدي از پژوهشگران موسيقي  در </a:t>
            </a:r>
            <a:r>
              <a:rPr lang="fa-IR" sz="1400" b="1" dirty="0" smtClean="0">
                <a:cs typeface="Zar" pitchFamily="2" charset="-78"/>
              </a:rPr>
              <a:t>آمريکا</a:t>
            </a:r>
            <a:r>
              <a:rPr lang="fa-IR" sz="1200" b="1" dirty="0" smtClean="0">
                <a:cs typeface="Zar" pitchFamily="2" charset="-78"/>
              </a:rPr>
              <a:t> توسط شاگردان فرانتس بوآس </a:t>
            </a:r>
          </a:p>
          <a:p>
            <a:pPr algn="ctr" rtl="1"/>
            <a:r>
              <a:rPr lang="en-US" sz="1200" b="1" dirty="0" smtClean="0">
                <a:cs typeface="Zar" pitchFamily="2" charset="-78"/>
              </a:rPr>
              <a:t> </a:t>
            </a:r>
            <a:r>
              <a:rPr lang="fa-IR" sz="1200" b="1" dirty="0" smtClean="0">
                <a:cs typeface="Zar" pitchFamily="2" charset="-78"/>
              </a:rPr>
              <a:t>(سيگر، </a:t>
            </a:r>
            <a:r>
              <a:rPr lang="en-US" sz="1200" dirty="0" smtClean="0">
                <a:cs typeface="Zar" pitchFamily="2" charset="-78"/>
              </a:rPr>
              <a:t>]</a:t>
            </a:r>
            <a:r>
              <a:rPr lang="fa-IR" sz="1200" dirty="0" smtClean="0">
                <a:cs typeface="Zar" pitchFamily="2" charset="-78"/>
              </a:rPr>
              <a:t>؟</a:t>
            </a:r>
            <a:r>
              <a:rPr lang="en-US" sz="1200" dirty="0" smtClean="0">
                <a:cs typeface="Zar" pitchFamily="2" charset="-78"/>
              </a:rPr>
              <a:t>[</a:t>
            </a:r>
            <a:r>
              <a:rPr lang="fa-IR" sz="1200" b="1" dirty="0" smtClean="0">
                <a:cs typeface="Zar" pitchFamily="2" charset="-78"/>
              </a:rPr>
              <a:t>1393) </a:t>
            </a:r>
            <a:endParaRPr lang="fa-IR" sz="1200" b="1" dirty="0">
              <a:cs typeface="Zar" pitchFamily="2" charset="-78"/>
            </a:endParaRPr>
          </a:p>
        </p:txBody>
      </p:sp>
      <p:sp>
        <p:nvSpPr>
          <p:cNvPr id="16" name="TextBox 15"/>
          <p:cNvSpPr txBox="1"/>
          <p:nvPr/>
        </p:nvSpPr>
        <p:spPr>
          <a:xfrm>
            <a:off x="609600" y="1578888"/>
            <a:ext cx="4724400" cy="5355312"/>
          </a:xfrm>
          <a:prstGeom prst="rect">
            <a:avLst/>
          </a:prstGeom>
          <a:noFill/>
        </p:spPr>
        <p:txBody>
          <a:bodyPr wrap="square" rtlCol="1">
            <a:spAutoFit/>
          </a:bodyPr>
          <a:lstStyle/>
          <a:p>
            <a:pPr algn="ctr" rtl="1"/>
            <a:r>
              <a:rPr lang="fa-IR" b="1" dirty="0" smtClean="0">
                <a:cs typeface="Zar" pitchFamily="2" charset="-78"/>
              </a:rPr>
              <a:t>جنبه هاي عملي تحليل پديدارشناسانه موسيقي</a:t>
            </a:r>
            <a:endParaRPr lang="fa-IR" sz="1400" b="1" dirty="0" smtClean="0">
              <a:cs typeface="Zar" pitchFamily="2" charset="-78"/>
            </a:endParaRPr>
          </a:p>
          <a:p>
            <a:pPr algn="ctr" rtl="1"/>
            <a:r>
              <a:rPr lang="fa-IR" dirty="0" smtClean="0">
                <a:cs typeface="Zar" pitchFamily="2" charset="-78"/>
              </a:rPr>
              <a:t>فهميدن و توجه به لحظات و فرآيند عملي اجراي موسيقي (مريام، </a:t>
            </a:r>
            <a:r>
              <a:rPr lang="en-US" dirty="0" smtClean="0">
                <a:cs typeface="Zar" pitchFamily="2" charset="-78"/>
              </a:rPr>
              <a:t>]</a:t>
            </a:r>
            <a:r>
              <a:rPr lang="fa-IR" dirty="0" smtClean="0">
                <a:cs typeface="Zar" pitchFamily="2" charset="-78"/>
              </a:rPr>
              <a:t>؟</a:t>
            </a:r>
            <a:r>
              <a:rPr lang="en-US" dirty="0" smtClean="0">
                <a:cs typeface="Zar" pitchFamily="2" charset="-78"/>
              </a:rPr>
              <a:t>[</a:t>
            </a:r>
            <a:r>
              <a:rPr lang="fa-IR" dirty="0" smtClean="0">
                <a:cs typeface="Zar" pitchFamily="2" charset="-78"/>
              </a:rPr>
              <a:t>1383، به نقل از جليلوند، 1392) يا توجه به روند واقعي شنيدن موسيقي توسط مخاطب</a:t>
            </a:r>
          </a:p>
          <a:p>
            <a:pPr algn="ctr" rtl="1"/>
            <a:endParaRPr lang="fa-IR" dirty="0" smtClean="0">
              <a:cs typeface="Zar" pitchFamily="2" charset="-78"/>
            </a:endParaRPr>
          </a:p>
          <a:p>
            <a:pPr algn="just" rtl="1"/>
            <a:r>
              <a:rPr lang="fa-IR" dirty="0" smtClean="0">
                <a:cs typeface="Zar" pitchFamily="2" charset="-78"/>
              </a:rPr>
              <a:t>الف- ايده لومکس: تقويت و حفظ هويت فرهنگي از طريق نگهداري موسيقي بومي ضبط شده در مراکز فرهنگی و موزه های ميدان تحقيق؛ عدالت فرهنگی (1972) (ترهون، 2012، به نقل از جليلوند، 1393).</a:t>
            </a:r>
            <a:endParaRPr lang="en-US" dirty="0" smtClean="0">
              <a:cs typeface="Zar" pitchFamily="2" charset="-78"/>
            </a:endParaRPr>
          </a:p>
          <a:p>
            <a:pPr algn="just" rtl="1"/>
            <a:r>
              <a:rPr lang="fa-IR" dirty="0" smtClean="0">
                <a:cs typeface="Zar" pitchFamily="2" charset="-78"/>
              </a:rPr>
              <a:t>ب- ايده بارتوک (1931): خلق موسيقي با الهام از عناصر موسيقايي بومي (بارتوک، </a:t>
            </a:r>
            <a:r>
              <a:rPr lang="en-US" dirty="0" smtClean="0">
                <a:cs typeface="Zar" pitchFamily="2" charset="-78"/>
              </a:rPr>
              <a:t>]</a:t>
            </a:r>
            <a:r>
              <a:rPr lang="fa-IR" dirty="0" smtClean="0">
                <a:cs typeface="Zar" pitchFamily="2" charset="-78"/>
              </a:rPr>
              <a:t>؟</a:t>
            </a:r>
            <a:r>
              <a:rPr lang="en-US" dirty="0" smtClean="0">
                <a:cs typeface="Zar" pitchFamily="2" charset="-78"/>
              </a:rPr>
              <a:t>[</a:t>
            </a:r>
            <a:r>
              <a:rPr lang="fa-IR" dirty="0" smtClean="0">
                <a:cs typeface="Zar" pitchFamily="2" charset="-78"/>
              </a:rPr>
              <a:t>1377، به نقل از جليلوند، 1392).</a:t>
            </a:r>
          </a:p>
          <a:p>
            <a:pPr algn="just" rtl="1"/>
            <a:r>
              <a:rPr lang="fa-IR" dirty="0" smtClean="0">
                <a:cs typeface="Zar" pitchFamily="2" charset="-78"/>
              </a:rPr>
              <a:t>ج- ايده مانتل هود(1960): اجراي موسيقي مورد مطالعه توسط پژوهشگراتنوموزيکولوژيست؛ </a:t>
            </a:r>
            <a:r>
              <a:rPr lang="en-US" dirty="0" smtClean="0">
                <a:latin typeface="Perpetua" pitchFamily="18" charset="0"/>
                <a:cs typeface="Zar" pitchFamily="2" charset="-78"/>
              </a:rPr>
              <a:t>Bi-musicality</a:t>
            </a:r>
            <a:r>
              <a:rPr lang="fa-IR" dirty="0" smtClean="0">
                <a:latin typeface="Perpetua" pitchFamily="18" charset="0"/>
                <a:cs typeface="Zar" pitchFamily="2" charset="-78"/>
              </a:rPr>
              <a:t> </a:t>
            </a:r>
            <a:r>
              <a:rPr lang="fa-IR" dirty="0" smtClean="0">
                <a:cs typeface="Zar" pitchFamily="2" charset="-78"/>
              </a:rPr>
              <a:t>(جليلوند،1392</a:t>
            </a:r>
            <a:r>
              <a:rPr lang="en-US" sz="1400" dirty="0" smtClean="0">
                <a:latin typeface="Perpetua" pitchFamily="18" charset="0"/>
                <a:cs typeface="Times New Roman" pitchFamily="18" charset="0"/>
              </a:rPr>
              <a:t>ii</a:t>
            </a:r>
            <a:r>
              <a:rPr lang="fa-IR" dirty="0" smtClean="0">
                <a:cs typeface="Zar" pitchFamily="2" charset="-78"/>
              </a:rPr>
              <a:t>).</a:t>
            </a:r>
          </a:p>
          <a:p>
            <a:pPr algn="just" rtl="1"/>
            <a:r>
              <a:rPr lang="fa-IR" dirty="0" smtClean="0">
                <a:cs typeface="Zar" pitchFamily="2" charset="-78"/>
              </a:rPr>
              <a:t>د- ايده مانتل هود (؟): متصل شدن فرد توسط موسيقی به وراي امورات دنيوي، ارتقاء معنوي و اتصال واحد تکلم  به منطق و احساسات (حجاريان، 1387، به نقل از جليلوند، همان).</a:t>
            </a:r>
          </a:p>
          <a:p>
            <a:pPr algn="just" rtl="1"/>
            <a:r>
              <a:rPr lang="fa-IR" dirty="0" smtClean="0">
                <a:cs typeface="Zar" pitchFamily="2" charset="-78"/>
              </a:rPr>
              <a:t>ه- ايده اوليه رابرت موری(1940): پخش موسيقي کلاسيک براي بوميان (جليلوند، 1392 </a:t>
            </a:r>
            <a:r>
              <a:rPr lang="en-US" sz="1400" dirty="0" smtClean="0">
                <a:latin typeface="Perpetua" pitchFamily="18" charset="0"/>
                <a:cs typeface="Times New Roman" pitchFamily="18" charset="0"/>
              </a:rPr>
              <a:t>iii</a:t>
            </a:r>
            <a:r>
              <a:rPr lang="fa-IR" dirty="0" smtClean="0">
                <a:cs typeface="Zar" pitchFamily="2" charset="-78"/>
              </a:rPr>
              <a:t>).</a:t>
            </a:r>
            <a:endParaRPr lang="fa-IR" dirty="0" smtClean="0">
              <a:solidFill>
                <a:srgbClr val="FF0000"/>
              </a:solidFill>
              <a:cs typeface="Zar" pitchFamily="2" charset="-78"/>
            </a:endParaRPr>
          </a:p>
          <a:p>
            <a:pPr algn="just" rtl="1"/>
            <a:r>
              <a:rPr lang="fa-IR" dirty="0" smtClean="0">
                <a:cs typeface="Zar" pitchFamily="2" charset="-78"/>
              </a:rPr>
              <a:t>و- موسيقي درماني.</a:t>
            </a:r>
            <a:endParaRPr lang="fa-I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ppt_x"/>
                                          </p:val>
                                        </p:tav>
                                        <p:tav tm="100000">
                                          <p:val>
                                            <p:strVal val="#ppt_x"/>
                                          </p:val>
                                        </p:tav>
                                      </p:tavLst>
                                    </p:anim>
                                    <p:anim calcmode="lin" valueType="num">
                                      <p:cBhvr additive="base">
                                        <p:cTn id="8" dur="500" fill="hold"/>
                                        <p:tgtEl>
                                          <p:spTgt spid="11"/>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2"/>
                                        </p:tgtEl>
                                        <p:attrNameLst>
                                          <p:attrName>style.visibility</p:attrName>
                                        </p:attrNameLst>
                                      </p:cBhvr>
                                      <p:to>
                                        <p:strVal val="visible"/>
                                      </p:to>
                                    </p:set>
                                    <p:anim calcmode="lin" valueType="num">
                                      <p:cBhvr additive="base">
                                        <p:cTn id="11" dur="500" fill="hold"/>
                                        <p:tgtEl>
                                          <p:spTgt spid="12"/>
                                        </p:tgtEl>
                                        <p:attrNameLst>
                                          <p:attrName>ppt_x</p:attrName>
                                        </p:attrNameLst>
                                      </p:cBhvr>
                                      <p:tavLst>
                                        <p:tav tm="0">
                                          <p:val>
                                            <p:strVal val="#ppt_x"/>
                                          </p:val>
                                        </p:tav>
                                        <p:tav tm="100000">
                                          <p:val>
                                            <p:strVal val="#ppt_x"/>
                                          </p:val>
                                        </p:tav>
                                      </p:tavLst>
                                    </p:anim>
                                    <p:anim calcmode="lin" valueType="num">
                                      <p:cBhvr additive="base">
                                        <p:cTn id="12" dur="500" fill="hold"/>
                                        <p:tgtEl>
                                          <p:spTgt spid="12"/>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15"/>
                                        </p:tgtEl>
                                        <p:attrNameLst>
                                          <p:attrName>style.visibility</p:attrName>
                                        </p:attrNameLst>
                                      </p:cBhvr>
                                      <p:to>
                                        <p:strVal val="visible"/>
                                      </p:to>
                                    </p:set>
                                    <p:anim calcmode="lin" valueType="num">
                                      <p:cBhvr additive="base">
                                        <p:cTn id="15" dur="500" fill="hold"/>
                                        <p:tgtEl>
                                          <p:spTgt spid="15"/>
                                        </p:tgtEl>
                                        <p:attrNameLst>
                                          <p:attrName>ppt_x</p:attrName>
                                        </p:attrNameLst>
                                      </p:cBhvr>
                                      <p:tavLst>
                                        <p:tav tm="0">
                                          <p:val>
                                            <p:strVal val="#ppt_x"/>
                                          </p:val>
                                        </p:tav>
                                        <p:tav tm="100000">
                                          <p:val>
                                            <p:strVal val="#ppt_x"/>
                                          </p:val>
                                        </p:tav>
                                      </p:tavLst>
                                    </p:anim>
                                    <p:anim calcmode="lin" valueType="num">
                                      <p:cBhvr additive="base">
                                        <p:cTn id="16" dur="500" fill="hold"/>
                                        <p:tgtEl>
                                          <p:spTgt spid="15"/>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14"/>
                                        </p:tgtEl>
                                        <p:attrNameLst>
                                          <p:attrName>style.visibility</p:attrName>
                                        </p:attrNameLst>
                                      </p:cBhvr>
                                      <p:to>
                                        <p:strVal val="visible"/>
                                      </p:to>
                                    </p:set>
                                    <p:anim calcmode="lin" valueType="num">
                                      <p:cBhvr additive="base">
                                        <p:cTn id="19" dur="500" fill="hold"/>
                                        <p:tgtEl>
                                          <p:spTgt spid="14"/>
                                        </p:tgtEl>
                                        <p:attrNameLst>
                                          <p:attrName>ppt_x</p:attrName>
                                        </p:attrNameLst>
                                      </p:cBhvr>
                                      <p:tavLst>
                                        <p:tav tm="0">
                                          <p:val>
                                            <p:strVal val="#ppt_x"/>
                                          </p:val>
                                        </p:tav>
                                        <p:tav tm="100000">
                                          <p:val>
                                            <p:strVal val="#ppt_x"/>
                                          </p:val>
                                        </p:tav>
                                      </p:tavLst>
                                    </p:anim>
                                    <p:anim calcmode="lin" valueType="num">
                                      <p:cBhvr additive="base">
                                        <p:cTn id="20" dur="500" fill="hold"/>
                                        <p:tgtEl>
                                          <p:spTgt spid="14"/>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7"/>
                                        </p:tgtEl>
                                        <p:attrNameLst>
                                          <p:attrName>style.visibility</p:attrName>
                                        </p:attrNameLst>
                                      </p:cBhvr>
                                      <p:to>
                                        <p:strVal val="visible"/>
                                      </p:to>
                                    </p:set>
                                    <p:anim calcmode="lin" valueType="num">
                                      <p:cBhvr additive="base">
                                        <p:cTn id="23" dur="500" fill="hold"/>
                                        <p:tgtEl>
                                          <p:spTgt spid="7"/>
                                        </p:tgtEl>
                                        <p:attrNameLst>
                                          <p:attrName>ppt_x</p:attrName>
                                        </p:attrNameLst>
                                      </p:cBhvr>
                                      <p:tavLst>
                                        <p:tav tm="0">
                                          <p:val>
                                            <p:strVal val="#ppt_x"/>
                                          </p:val>
                                        </p:tav>
                                        <p:tav tm="100000">
                                          <p:val>
                                            <p:strVal val="#ppt_x"/>
                                          </p:val>
                                        </p:tav>
                                      </p:tavLst>
                                    </p:anim>
                                    <p:anim calcmode="lin" valueType="num">
                                      <p:cBhvr additive="base">
                                        <p:cTn id="2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2" presetClass="entr" presetSubtype="4" fill="hold" grpId="0" nodeType="clickEffect">
                                  <p:stCondLst>
                                    <p:cond delay="0"/>
                                  </p:stCondLst>
                                  <p:childTnLst>
                                    <p:set>
                                      <p:cBhvr>
                                        <p:cTn id="28" dur="1" fill="hold">
                                          <p:stCondLst>
                                            <p:cond delay="0"/>
                                          </p:stCondLst>
                                        </p:cTn>
                                        <p:tgtEl>
                                          <p:spTgt spid="16">
                                            <p:txEl>
                                              <p:pRg st="0" end="0"/>
                                            </p:txEl>
                                          </p:spTgt>
                                        </p:tgtEl>
                                        <p:attrNameLst>
                                          <p:attrName>style.visibility</p:attrName>
                                        </p:attrNameLst>
                                      </p:cBhvr>
                                      <p:to>
                                        <p:strVal val="visible"/>
                                      </p:to>
                                    </p:set>
                                    <p:animEffect transition="in" filter="wipe(down)">
                                      <p:cBhvr>
                                        <p:cTn id="29" dur="500"/>
                                        <p:tgtEl>
                                          <p:spTgt spid="16">
                                            <p:txEl>
                                              <p:pRg st="0" end="0"/>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4" fill="hold" grpId="0" nodeType="clickEffect">
                                  <p:stCondLst>
                                    <p:cond delay="0"/>
                                  </p:stCondLst>
                                  <p:childTnLst>
                                    <p:set>
                                      <p:cBhvr>
                                        <p:cTn id="33" dur="1" fill="hold">
                                          <p:stCondLst>
                                            <p:cond delay="0"/>
                                          </p:stCondLst>
                                        </p:cTn>
                                        <p:tgtEl>
                                          <p:spTgt spid="16">
                                            <p:txEl>
                                              <p:pRg st="1" end="1"/>
                                            </p:txEl>
                                          </p:spTgt>
                                        </p:tgtEl>
                                        <p:attrNameLst>
                                          <p:attrName>style.visibility</p:attrName>
                                        </p:attrNameLst>
                                      </p:cBhvr>
                                      <p:to>
                                        <p:strVal val="visible"/>
                                      </p:to>
                                    </p:set>
                                    <p:animEffect transition="in" filter="wipe(down)">
                                      <p:cBhvr>
                                        <p:cTn id="34" dur="500"/>
                                        <p:tgtEl>
                                          <p:spTgt spid="16">
                                            <p:txEl>
                                              <p:pRg st="1" end="1"/>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4" fill="hold" grpId="0" nodeType="clickEffect">
                                  <p:stCondLst>
                                    <p:cond delay="0"/>
                                  </p:stCondLst>
                                  <p:childTnLst>
                                    <p:set>
                                      <p:cBhvr>
                                        <p:cTn id="38" dur="1" fill="hold">
                                          <p:stCondLst>
                                            <p:cond delay="0"/>
                                          </p:stCondLst>
                                        </p:cTn>
                                        <p:tgtEl>
                                          <p:spTgt spid="16">
                                            <p:txEl>
                                              <p:pRg st="3" end="3"/>
                                            </p:txEl>
                                          </p:spTgt>
                                        </p:tgtEl>
                                        <p:attrNameLst>
                                          <p:attrName>style.visibility</p:attrName>
                                        </p:attrNameLst>
                                      </p:cBhvr>
                                      <p:to>
                                        <p:strVal val="visible"/>
                                      </p:to>
                                    </p:set>
                                    <p:animEffect transition="in" filter="wipe(down)">
                                      <p:cBhvr>
                                        <p:cTn id="39" dur="500"/>
                                        <p:tgtEl>
                                          <p:spTgt spid="16">
                                            <p:txEl>
                                              <p:pRg st="3" end="3"/>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22" presetClass="entr" presetSubtype="4" fill="hold" grpId="0" nodeType="clickEffect">
                                  <p:stCondLst>
                                    <p:cond delay="0"/>
                                  </p:stCondLst>
                                  <p:childTnLst>
                                    <p:set>
                                      <p:cBhvr>
                                        <p:cTn id="43" dur="1" fill="hold">
                                          <p:stCondLst>
                                            <p:cond delay="0"/>
                                          </p:stCondLst>
                                        </p:cTn>
                                        <p:tgtEl>
                                          <p:spTgt spid="16">
                                            <p:txEl>
                                              <p:pRg st="4" end="4"/>
                                            </p:txEl>
                                          </p:spTgt>
                                        </p:tgtEl>
                                        <p:attrNameLst>
                                          <p:attrName>style.visibility</p:attrName>
                                        </p:attrNameLst>
                                      </p:cBhvr>
                                      <p:to>
                                        <p:strVal val="visible"/>
                                      </p:to>
                                    </p:set>
                                    <p:animEffect transition="in" filter="wipe(down)">
                                      <p:cBhvr>
                                        <p:cTn id="44" dur="500"/>
                                        <p:tgtEl>
                                          <p:spTgt spid="16">
                                            <p:txEl>
                                              <p:pRg st="4" end="4"/>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22" presetClass="entr" presetSubtype="4" fill="hold" grpId="0" nodeType="clickEffect">
                                  <p:stCondLst>
                                    <p:cond delay="0"/>
                                  </p:stCondLst>
                                  <p:childTnLst>
                                    <p:set>
                                      <p:cBhvr>
                                        <p:cTn id="48" dur="1" fill="hold">
                                          <p:stCondLst>
                                            <p:cond delay="0"/>
                                          </p:stCondLst>
                                        </p:cTn>
                                        <p:tgtEl>
                                          <p:spTgt spid="16">
                                            <p:txEl>
                                              <p:pRg st="5" end="5"/>
                                            </p:txEl>
                                          </p:spTgt>
                                        </p:tgtEl>
                                        <p:attrNameLst>
                                          <p:attrName>style.visibility</p:attrName>
                                        </p:attrNameLst>
                                      </p:cBhvr>
                                      <p:to>
                                        <p:strVal val="visible"/>
                                      </p:to>
                                    </p:set>
                                    <p:animEffect transition="in" filter="wipe(down)">
                                      <p:cBhvr>
                                        <p:cTn id="49" dur="500"/>
                                        <p:tgtEl>
                                          <p:spTgt spid="16">
                                            <p:txEl>
                                              <p:pRg st="5" end="5"/>
                                            </p:txEl>
                                          </p:spTgt>
                                        </p:tgtEl>
                                      </p:cBhvr>
                                    </p:animEffect>
                                  </p:childTnLst>
                                </p:cTn>
                              </p:par>
                            </p:childTnLst>
                          </p:cTn>
                        </p:par>
                      </p:childTnLst>
                    </p:cTn>
                  </p:par>
                  <p:par>
                    <p:cTn id="50" fill="hold">
                      <p:stCondLst>
                        <p:cond delay="indefinite"/>
                      </p:stCondLst>
                      <p:childTnLst>
                        <p:par>
                          <p:cTn id="51" fill="hold">
                            <p:stCondLst>
                              <p:cond delay="0"/>
                            </p:stCondLst>
                            <p:childTnLst>
                              <p:par>
                                <p:cTn id="52" presetID="22" presetClass="entr" presetSubtype="4" fill="hold" grpId="0" nodeType="clickEffect">
                                  <p:stCondLst>
                                    <p:cond delay="0"/>
                                  </p:stCondLst>
                                  <p:childTnLst>
                                    <p:set>
                                      <p:cBhvr>
                                        <p:cTn id="53" dur="1" fill="hold">
                                          <p:stCondLst>
                                            <p:cond delay="0"/>
                                          </p:stCondLst>
                                        </p:cTn>
                                        <p:tgtEl>
                                          <p:spTgt spid="16">
                                            <p:txEl>
                                              <p:pRg st="6" end="6"/>
                                            </p:txEl>
                                          </p:spTgt>
                                        </p:tgtEl>
                                        <p:attrNameLst>
                                          <p:attrName>style.visibility</p:attrName>
                                        </p:attrNameLst>
                                      </p:cBhvr>
                                      <p:to>
                                        <p:strVal val="visible"/>
                                      </p:to>
                                    </p:set>
                                    <p:animEffect transition="in" filter="wipe(down)">
                                      <p:cBhvr>
                                        <p:cTn id="54" dur="500"/>
                                        <p:tgtEl>
                                          <p:spTgt spid="16">
                                            <p:txEl>
                                              <p:pRg st="6" end="6"/>
                                            </p:txEl>
                                          </p:spTgt>
                                        </p:tgtEl>
                                      </p:cBhvr>
                                    </p:animEffect>
                                  </p:childTnLst>
                                </p:cTn>
                              </p:par>
                            </p:childTnLst>
                          </p:cTn>
                        </p:par>
                      </p:childTnLst>
                    </p:cTn>
                  </p:par>
                  <p:par>
                    <p:cTn id="55" fill="hold">
                      <p:stCondLst>
                        <p:cond delay="indefinite"/>
                      </p:stCondLst>
                      <p:childTnLst>
                        <p:par>
                          <p:cTn id="56" fill="hold">
                            <p:stCondLst>
                              <p:cond delay="0"/>
                            </p:stCondLst>
                            <p:childTnLst>
                              <p:par>
                                <p:cTn id="57" presetID="22" presetClass="entr" presetSubtype="4" fill="hold" grpId="0" nodeType="clickEffect">
                                  <p:stCondLst>
                                    <p:cond delay="0"/>
                                  </p:stCondLst>
                                  <p:childTnLst>
                                    <p:set>
                                      <p:cBhvr>
                                        <p:cTn id="58" dur="1" fill="hold">
                                          <p:stCondLst>
                                            <p:cond delay="0"/>
                                          </p:stCondLst>
                                        </p:cTn>
                                        <p:tgtEl>
                                          <p:spTgt spid="16">
                                            <p:txEl>
                                              <p:pRg st="7" end="7"/>
                                            </p:txEl>
                                          </p:spTgt>
                                        </p:tgtEl>
                                        <p:attrNameLst>
                                          <p:attrName>style.visibility</p:attrName>
                                        </p:attrNameLst>
                                      </p:cBhvr>
                                      <p:to>
                                        <p:strVal val="visible"/>
                                      </p:to>
                                    </p:set>
                                    <p:animEffect transition="in" filter="wipe(down)">
                                      <p:cBhvr>
                                        <p:cTn id="59" dur="500"/>
                                        <p:tgtEl>
                                          <p:spTgt spid="16">
                                            <p:txEl>
                                              <p:pRg st="7" end="7"/>
                                            </p:txEl>
                                          </p:spTgt>
                                        </p:tgtEl>
                                      </p:cBhvr>
                                    </p:animEffect>
                                  </p:childTnLst>
                                </p:cTn>
                              </p:par>
                            </p:childTnLst>
                          </p:cTn>
                        </p:par>
                      </p:childTnLst>
                    </p:cTn>
                  </p:par>
                  <p:par>
                    <p:cTn id="60" fill="hold">
                      <p:stCondLst>
                        <p:cond delay="indefinite"/>
                      </p:stCondLst>
                      <p:childTnLst>
                        <p:par>
                          <p:cTn id="61" fill="hold">
                            <p:stCondLst>
                              <p:cond delay="0"/>
                            </p:stCondLst>
                            <p:childTnLst>
                              <p:par>
                                <p:cTn id="62" presetID="22" presetClass="entr" presetSubtype="4" fill="hold" grpId="0" nodeType="clickEffect">
                                  <p:stCondLst>
                                    <p:cond delay="0"/>
                                  </p:stCondLst>
                                  <p:childTnLst>
                                    <p:set>
                                      <p:cBhvr>
                                        <p:cTn id="63" dur="1" fill="hold">
                                          <p:stCondLst>
                                            <p:cond delay="0"/>
                                          </p:stCondLst>
                                        </p:cTn>
                                        <p:tgtEl>
                                          <p:spTgt spid="16">
                                            <p:txEl>
                                              <p:pRg st="8" end="8"/>
                                            </p:txEl>
                                          </p:spTgt>
                                        </p:tgtEl>
                                        <p:attrNameLst>
                                          <p:attrName>style.visibility</p:attrName>
                                        </p:attrNameLst>
                                      </p:cBhvr>
                                      <p:to>
                                        <p:strVal val="visible"/>
                                      </p:to>
                                    </p:set>
                                    <p:animEffect transition="in" filter="wipe(down)">
                                      <p:cBhvr>
                                        <p:cTn id="64" dur="500"/>
                                        <p:tgtEl>
                                          <p:spTgt spid="16">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p:bldAsOne/>
      </p:bldGraphic>
      <p:bldP spid="11" grpId="0" animBg="1"/>
      <p:bldP spid="12" grpId="0"/>
      <p:bldP spid="14" grpId="0" animBg="1"/>
      <p:bldP spid="15" grpId="0"/>
      <p:bldP spid="16"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2">
            <a:lumMod val="75000"/>
          </a:schemeClr>
        </a:solidFill>
        <a:effectLst/>
      </p:bgPr>
    </p:bg>
    <p:spTree>
      <p:nvGrpSpPr>
        <p:cNvPr id="1" name=""/>
        <p:cNvGrpSpPr/>
        <p:nvPr/>
      </p:nvGrpSpPr>
      <p:grpSpPr>
        <a:xfrm>
          <a:off x="0" y="0"/>
          <a:ext cx="0" cy="0"/>
          <a:chOff x="0" y="0"/>
          <a:chExt cx="0" cy="0"/>
        </a:xfrm>
      </p:grpSpPr>
      <p:graphicFrame>
        <p:nvGraphicFramePr>
          <p:cNvPr id="10" name="Diagram 9"/>
          <p:cNvGraphicFramePr/>
          <p:nvPr/>
        </p:nvGraphicFramePr>
        <p:xfrm>
          <a:off x="5257800" y="2971800"/>
          <a:ext cx="1752600" cy="3505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pSp>
        <p:nvGrpSpPr>
          <p:cNvPr id="11" name="Group 10"/>
          <p:cNvGrpSpPr/>
          <p:nvPr/>
        </p:nvGrpSpPr>
        <p:grpSpPr>
          <a:xfrm>
            <a:off x="7240712" y="2667000"/>
            <a:ext cx="1750888" cy="4191000"/>
            <a:chOff x="0" y="358140"/>
            <a:chExt cx="1750888" cy="3528060"/>
          </a:xfrm>
        </p:grpSpPr>
        <p:sp>
          <p:nvSpPr>
            <p:cNvPr id="18" name="Rounded Rectangle 17"/>
            <p:cNvSpPr/>
            <p:nvPr/>
          </p:nvSpPr>
          <p:spPr>
            <a:xfrm>
              <a:off x="0" y="381000"/>
              <a:ext cx="1750888" cy="3505200"/>
            </a:xfrm>
            <a:prstGeom prst="roundRect">
              <a:avLst>
                <a:gd name="adj" fmla="val 10000"/>
              </a:avLst>
            </a:prstGeom>
          </p:spPr>
          <p:style>
            <a:lnRef idx="0">
              <a:schemeClr val="dk1">
                <a:hueOff val="0"/>
                <a:satOff val="0"/>
                <a:lumOff val="0"/>
                <a:alphaOff val="0"/>
              </a:schemeClr>
            </a:lnRef>
            <a:fillRef idx="1">
              <a:schemeClr val="accent4">
                <a:tint val="40000"/>
                <a:hueOff val="0"/>
                <a:satOff val="0"/>
                <a:lumOff val="0"/>
                <a:alphaOff val="0"/>
              </a:schemeClr>
            </a:fillRef>
            <a:effectRef idx="0">
              <a:schemeClr val="accent4">
                <a:tint val="40000"/>
                <a:hueOff val="0"/>
                <a:satOff val="0"/>
                <a:lumOff val="0"/>
                <a:alphaOff val="0"/>
              </a:schemeClr>
            </a:effectRef>
            <a:fontRef idx="minor">
              <a:schemeClr val="dk1">
                <a:hueOff val="0"/>
                <a:satOff val="0"/>
                <a:lumOff val="0"/>
                <a:alphaOff val="0"/>
              </a:schemeClr>
            </a:fontRef>
          </p:style>
        </p:sp>
        <p:sp>
          <p:nvSpPr>
            <p:cNvPr id="19" name="Rounded Rectangle 4"/>
            <p:cNvSpPr/>
            <p:nvPr/>
          </p:nvSpPr>
          <p:spPr>
            <a:xfrm>
              <a:off x="0" y="358140"/>
              <a:ext cx="1750888" cy="1165860"/>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68580" tIns="68580" rIns="68580" bIns="68580" numCol="1" spcCol="1270" anchor="ctr" anchorCtr="0">
              <a:noAutofit/>
            </a:bodyPr>
            <a:lstStyle/>
            <a:p>
              <a:pPr lvl="0" algn="ctr" defTabSz="800100" rtl="1">
                <a:lnSpc>
                  <a:spcPct val="90000"/>
                </a:lnSpc>
                <a:spcBef>
                  <a:spcPct val="0"/>
                </a:spcBef>
                <a:spcAft>
                  <a:spcPct val="35000"/>
                </a:spcAft>
              </a:pPr>
              <a:r>
                <a:rPr lang="fa-IR" sz="1800" kern="1200" dirty="0" smtClean="0">
                  <a:cs typeface="Zar" pitchFamily="2" charset="-78"/>
                </a:rPr>
                <a:t>توسعه اتنوموزيکولوژي / انسان شناسی </a:t>
              </a:r>
              <a:r>
                <a:rPr lang="fa-IR" dirty="0" smtClean="0">
                  <a:cs typeface="Zar" pitchFamily="2" charset="-78"/>
                </a:rPr>
                <a:t>در قالب پروژه های ميان رشته ای</a:t>
              </a:r>
              <a:endParaRPr lang="fa-IR" sz="1800" kern="1200" dirty="0">
                <a:cs typeface="Zar" pitchFamily="2" charset="-78"/>
              </a:endParaRPr>
            </a:p>
          </p:txBody>
        </p:sp>
      </p:grpSp>
      <p:grpSp>
        <p:nvGrpSpPr>
          <p:cNvPr id="12" name="Group 11"/>
          <p:cNvGrpSpPr/>
          <p:nvPr/>
        </p:nvGrpSpPr>
        <p:grpSpPr>
          <a:xfrm>
            <a:off x="7239000" y="3733800"/>
            <a:ext cx="1752600" cy="2895600"/>
            <a:chOff x="175944" y="846925"/>
            <a:chExt cx="1400710" cy="1246414"/>
          </a:xfrm>
        </p:grpSpPr>
        <p:sp>
          <p:nvSpPr>
            <p:cNvPr id="16" name="Rounded Rectangle 15"/>
            <p:cNvSpPr/>
            <p:nvPr/>
          </p:nvSpPr>
          <p:spPr>
            <a:xfrm>
              <a:off x="175944" y="965631"/>
              <a:ext cx="1400710" cy="1127708"/>
            </a:xfrm>
            <a:prstGeom prst="roundRect">
              <a:avLst>
                <a:gd name="adj" fmla="val 10000"/>
              </a:avLst>
            </a:prstGeom>
          </p:spPr>
          <p:style>
            <a:lnRef idx="2">
              <a:schemeClr val="lt1">
                <a:hueOff val="0"/>
                <a:satOff val="0"/>
                <a:lumOff val="0"/>
                <a:alphaOff val="0"/>
              </a:schemeClr>
            </a:lnRef>
            <a:fillRef idx="1">
              <a:schemeClr val="accent4">
                <a:hueOff val="0"/>
                <a:satOff val="0"/>
                <a:lumOff val="0"/>
                <a:alphaOff val="0"/>
              </a:schemeClr>
            </a:fillRef>
            <a:effectRef idx="0">
              <a:schemeClr val="accent4">
                <a:hueOff val="0"/>
                <a:satOff val="0"/>
                <a:lumOff val="0"/>
                <a:alphaOff val="0"/>
              </a:schemeClr>
            </a:effectRef>
            <a:fontRef idx="minor">
              <a:schemeClr val="lt1"/>
            </a:fontRef>
          </p:style>
        </p:sp>
        <p:sp>
          <p:nvSpPr>
            <p:cNvPr id="17" name="Rounded Rectangle 6"/>
            <p:cNvSpPr/>
            <p:nvPr/>
          </p:nvSpPr>
          <p:spPr>
            <a:xfrm>
              <a:off x="208973" y="846925"/>
              <a:ext cx="1334652" cy="1213385"/>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35560" tIns="26670" rIns="35560" bIns="26670" numCol="1" spcCol="1270" anchor="ctr" anchorCtr="0">
              <a:noAutofit/>
            </a:bodyPr>
            <a:lstStyle/>
            <a:p>
              <a:pPr lvl="0" algn="ctr" defTabSz="622300" rtl="1">
                <a:lnSpc>
                  <a:spcPct val="90000"/>
                </a:lnSpc>
                <a:spcBef>
                  <a:spcPct val="0"/>
                </a:spcBef>
                <a:spcAft>
                  <a:spcPct val="35000"/>
                </a:spcAft>
                <a:tabLst/>
              </a:pPr>
              <a:endParaRPr lang="fa-IR" sz="1400" b="1" kern="1200" dirty="0" smtClean="0">
                <a:solidFill>
                  <a:schemeClr val="tx1"/>
                </a:solidFill>
                <a:cs typeface="Zar" pitchFamily="2" charset="-78"/>
              </a:endParaRPr>
            </a:p>
            <a:p>
              <a:pPr lvl="0" algn="ctr" defTabSz="622300" rtl="1">
                <a:lnSpc>
                  <a:spcPct val="90000"/>
                </a:lnSpc>
                <a:spcBef>
                  <a:spcPct val="0"/>
                </a:spcBef>
                <a:spcAft>
                  <a:spcPct val="35000"/>
                </a:spcAft>
                <a:tabLst/>
              </a:pPr>
              <a:endParaRPr lang="fa-IR" sz="1400" b="1" dirty="0" smtClean="0">
                <a:solidFill>
                  <a:schemeClr val="tx1"/>
                </a:solidFill>
                <a:cs typeface="Zar" pitchFamily="2" charset="-78"/>
              </a:endParaRPr>
            </a:p>
            <a:p>
              <a:pPr lvl="0" algn="ctr" defTabSz="622300" rtl="1">
                <a:lnSpc>
                  <a:spcPct val="90000"/>
                </a:lnSpc>
                <a:spcBef>
                  <a:spcPct val="0"/>
                </a:spcBef>
                <a:spcAft>
                  <a:spcPct val="35000"/>
                </a:spcAft>
                <a:tabLst/>
              </a:pPr>
              <a:endParaRPr lang="fa-IR" sz="1400" b="1" kern="1200" dirty="0" smtClean="0">
                <a:solidFill>
                  <a:schemeClr val="tx1"/>
                </a:solidFill>
                <a:cs typeface="Zar" pitchFamily="2" charset="-78"/>
              </a:endParaRPr>
            </a:p>
            <a:p>
              <a:pPr lvl="0" algn="ctr" defTabSz="622300" rtl="1">
                <a:lnSpc>
                  <a:spcPct val="90000"/>
                </a:lnSpc>
                <a:spcBef>
                  <a:spcPct val="0"/>
                </a:spcBef>
                <a:spcAft>
                  <a:spcPct val="35000"/>
                </a:spcAft>
                <a:tabLst/>
              </a:pPr>
              <a:r>
                <a:rPr lang="fa-IR" sz="1400" b="1" kern="1200" dirty="0" smtClean="0">
                  <a:solidFill>
                    <a:schemeClr val="tx1"/>
                  </a:solidFill>
                  <a:cs typeface="Zar" pitchFamily="2" charset="-78"/>
                </a:rPr>
                <a:t>يافتن مفاهيم ميان رشته ای،  فهم و ادراک آنها و نقادی نحوه عينيت يافتن و تحقق اين مفاهيم در حين</a:t>
              </a:r>
            </a:p>
            <a:p>
              <a:pPr lvl="0" algn="ctr" defTabSz="622300" rtl="1">
                <a:lnSpc>
                  <a:spcPct val="90000"/>
                </a:lnSpc>
                <a:spcBef>
                  <a:spcPct val="0"/>
                </a:spcBef>
                <a:spcAft>
                  <a:spcPct val="35000"/>
                </a:spcAft>
                <a:tabLst/>
              </a:pPr>
              <a:r>
                <a:rPr lang="fa-IR" sz="1400" b="1" dirty="0" smtClean="0">
                  <a:solidFill>
                    <a:schemeClr val="tx1"/>
                  </a:solidFill>
                  <a:cs typeface="Zar" pitchFamily="2" charset="-78"/>
                </a:rPr>
                <a:t>1- </a:t>
              </a:r>
              <a:r>
                <a:rPr lang="fa-IR" sz="1400" b="1" kern="1200" dirty="0" smtClean="0">
                  <a:solidFill>
                    <a:schemeClr val="tx1"/>
                  </a:solidFill>
                  <a:cs typeface="Zar" pitchFamily="2" charset="-78"/>
                </a:rPr>
                <a:t> فرآيندهای خلق، اجرا و مصرف موسيقی</a:t>
              </a:r>
            </a:p>
            <a:p>
              <a:pPr lvl="0" algn="ctr" defTabSz="622300" rtl="1">
                <a:lnSpc>
                  <a:spcPct val="90000"/>
                </a:lnSpc>
                <a:spcBef>
                  <a:spcPct val="0"/>
                </a:spcBef>
                <a:spcAft>
                  <a:spcPct val="35000"/>
                </a:spcAft>
                <a:tabLst/>
              </a:pPr>
              <a:r>
                <a:rPr lang="fa-IR" sz="1400" b="1" dirty="0" smtClean="0">
                  <a:solidFill>
                    <a:schemeClr val="tx1"/>
                  </a:solidFill>
                  <a:cs typeface="Zar" pitchFamily="2" charset="-78"/>
                </a:rPr>
                <a:t>يا</a:t>
              </a:r>
            </a:p>
            <a:p>
              <a:pPr lvl="0" algn="ctr" defTabSz="622300" rtl="1">
                <a:lnSpc>
                  <a:spcPct val="90000"/>
                </a:lnSpc>
                <a:spcBef>
                  <a:spcPct val="0"/>
                </a:spcBef>
                <a:spcAft>
                  <a:spcPct val="35000"/>
                </a:spcAft>
                <a:tabLst/>
              </a:pPr>
              <a:r>
                <a:rPr lang="fa-IR" sz="1400" b="1" dirty="0" smtClean="0">
                  <a:solidFill>
                    <a:schemeClr val="tx1"/>
                  </a:solidFill>
                  <a:cs typeface="Zar" pitchFamily="2" charset="-78"/>
                </a:rPr>
                <a:t>2- فرآيندهای معنادهی، هنجار سازی و مشروعيت بخشی از طريق موسيقی</a:t>
              </a:r>
            </a:p>
            <a:p>
              <a:pPr lvl="0" algn="ctr" defTabSz="622300" rtl="1">
                <a:lnSpc>
                  <a:spcPct val="90000"/>
                </a:lnSpc>
                <a:spcBef>
                  <a:spcPct val="0"/>
                </a:spcBef>
                <a:spcAft>
                  <a:spcPct val="35000"/>
                </a:spcAft>
                <a:tabLst/>
              </a:pPr>
              <a:endParaRPr lang="fa-IR" sz="1400" b="1" dirty="0" smtClean="0">
                <a:solidFill>
                  <a:schemeClr val="tx1"/>
                </a:solidFill>
                <a:cs typeface="Zar" pitchFamily="2" charset="-78"/>
              </a:endParaRPr>
            </a:p>
            <a:p>
              <a:pPr lvl="0" algn="ctr" defTabSz="622300" rtl="1">
                <a:lnSpc>
                  <a:spcPct val="90000"/>
                </a:lnSpc>
                <a:spcBef>
                  <a:spcPct val="0"/>
                </a:spcBef>
                <a:spcAft>
                  <a:spcPct val="35000"/>
                </a:spcAft>
                <a:tabLst/>
              </a:pPr>
              <a:endParaRPr lang="fa-IR" sz="1400" b="1" kern="1200" dirty="0" smtClean="0">
                <a:solidFill>
                  <a:schemeClr val="tx1"/>
                </a:solidFill>
                <a:cs typeface="Zar" pitchFamily="2" charset="-78"/>
              </a:endParaRPr>
            </a:p>
          </p:txBody>
        </p:sp>
      </p:grpSp>
      <p:sp>
        <p:nvSpPr>
          <p:cNvPr id="29" name="TextBox 28"/>
          <p:cNvSpPr txBox="1"/>
          <p:nvPr/>
        </p:nvSpPr>
        <p:spPr>
          <a:xfrm>
            <a:off x="533400" y="1600200"/>
            <a:ext cx="4495800" cy="8125301"/>
          </a:xfrm>
          <a:prstGeom prst="rect">
            <a:avLst/>
          </a:prstGeom>
          <a:noFill/>
        </p:spPr>
        <p:txBody>
          <a:bodyPr wrap="square" rtlCol="1">
            <a:spAutoFit/>
          </a:bodyPr>
          <a:lstStyle/>
          <a:p>
            <a:pPr algn="just" rtl="1"/>
            <a:r>
              <a:rPr lang="fa-IR" dirty="0" smtClean="0">
                <a:cs typeface="Zar" pitchFamily="2" charset="-78"/>
              </a:rPr>
              <a:t>الف- بينش های فرهنگی تعيين می کند که چه چيز موسيقی هست و چه چيز موسيقی نيست (فاطمی، 1378: 143).</a:t>
            </a:r>
            <a:endParaRPr lang="en-US" dirty="0" smtClean="0">
              <a:cs typeface="Zar" pitchFamily="2" charset="-78"/>
            </a:endParaRPr>
          </a:p>
          <a:p>
            <a:pPr algn="just" rtl="1"/>
            <a:r>
              <a:rPr lang="fa-IR" dirty="0" smtClean="0">
                <a:cs typeface="Zar" pitchFamily="2" charset="-78"/>
              </a:rPr>
              <a:t>ب- رد منشاء واحد و عناصر مشترک موسيقايي غير زبانی که انسان ها را در حين اجرا و شنيدن موسيقی به همديگر نزديک می کند (جرج هرزاگ، 1942) (حجاريان، 1387، به نقل از جليلوند،  1392</a:t>
            </a:r>
            <a:r>
              <a:rPr lang="en-US" sz="1400" dirty="0" smtClean="0">
                <a:latin typeface="Times New Roman" pitchFamily="18" charset="0"/>
                <a:cs typeface="Times New Roman" pitchFamily="18" charset="0"/>
              </a:rPr>
              <a:t>b</a:t>
            </a:r>
            <a:r>
              <a:rPr lang="fa-IR" dirty="0" smtClean="0">
                <a:cs typeface="Zar" pitchFamily="2" charset="-78"/>
              </a:rPr>
              <a:t>).</a:t>
            </a:r>
          </a:p>
          <a:p>
            <a:pPr algn="just" rtl="1"/>
            <a:r>
              <a:rPr lang="fa-IR" dirty="0" smtClean="0">
                <a:cs typeface="Zar" pitchFamily="2" charset="-78"/>
              </a:rPr>
              <a:t>ج- نگاه ابزاری / کارکردی به موسيقی و فاصله گذاری ميان فرهنگ و طبيعت</a:t>
            </a:r>
          </a:p>
          <a:p>
            <a:pPr algn="just" rtl="1"/>
            <a:r>
              <a:rPr lang="fa-IR" dirty="0" smtClean="0">
                <a:cs typeface="Zar" pitchFamily="2" charset="-78"/>
              </a:rPr>
              <a:t>د- سطوح تحليل کارکردی آلن مريام (1964)</a:t>
            </a:r>
          </a:p>
          <a:p>
            <a:pPr algn="just" rtl="1"/>
            <a:r>
              <a:rPr lang="fa-IR" dirty="0" smtClean="0">
                <a:cs typeface="Zar" pitchFamily="2" charset="-78"/>
              </a:rPr>
              <a:t>1- بيان عاطفی</a:t>
            </a:r>
          </a:p>
          <a:p>
            <a:pPr algn="just" rtl="1"/>
            <a:r>
              <a:rPr lang="fa-IR" dirty="0" smtClean="0">
                <a:cs typeface="Zar" pitchFamily="2" charset="-78"/>
              </a:rPr>
              <a:t>2- لذت زيبايي شناختی</a:t>
            </a:r>
            <a:endParaRPr lang="fa-IR" b="1" dirty="0" smtClean="0">
              <a:cs typeface="Zar" pitchFamily="2" charset="-78"/>
            </a:endParaRPr>
          </a:p>
          <a:p>
            <a:pPr algn="just" rtl="1"/>
            <a:r>
              <a:rPr lang="fa-IR" dirty="0" smtClean="0">
                <a:cs typeface="Zar" pitchFamily="2" charset="-78"/>
              </a:rPr>
              <a:t>3-تفريحی</a:t>
            </a:r>
          </a:p>
          <a:p>
            <a:pPr algn="just" rtl="1"/>
            <a:r>
              <a:rPr lang="fa-IR" dirty="0" smtClean="0">
                <a:cs typeface="Zar" pitchFamily="2" charset="-78"/>
              </a:rPr>
              <a:t>4- ارتباط‌ گيری </a:t>
            </a:r>
          </a:p>
          <a:p>
            <a:pPr algn="just" rtl="1"/>
            <a:r>
              <a:rPr lang="fa-IR" dirty="0" smtClean="0">
                <a:cs typeface="Zar" pitchFamily="2" charset="-78"/>
              </a:rPr>
              <a:t>5- نمادنمايی</a:t>
            </a:r>
          </a:p>
          <a:p>
            <a:pPr algn="just" rtl="1"/>
            <a:r>
              <a:rPr lang="fa-IR" dirty="0" smtClean="0">
                <a:cs typeface="Zar" pitchFamily="2" charset="-78"/>
              </a:rPr>
              <a:t>6- پاسخ جسمانی</a:t>
            </a:r>
          </a:p>
          <a:p>
            <a:pPr algn="just" rtl="1"/>
            <a:r>
              <a:rPr lang="fa-IR" dirty="0" smtClean="0">
                <a:cs typeface="Zar" pitchFamily="2" charset="-78"/>
              </a:rPr>
              <a:t>7- تقويت همرنگی با هنجارهای اجتماعی</a:t>
            </a:r>
          </a:p>
          <a:p>
            <a:pPr algn="just" rtl="1"/>
            <a:r>
              <a:rPr lang="fa-IR" dirty="0" smtClean="0">
                <a:cs typeface="Zar" pitchFamily="2" charset="-78"/>
              </a:rPr>
              <a:t>8- اعتبار بخشی به نهادهای اجتماعی و مناسک مذهبی</a:t>
            </a:r>
          </a:p>
          <a:p>
            <a:pPr algn="just" rtl="1"/>
            <a:r>
              <a:rPr lang="fa-IR" dirty="0" smtClean="0">
                <a:cs typeface="Zar" pitchFamily="2" charset="-78"/>
              </a:rPr>
              <a:t>9- مشارکت در استمرار و ثبات فرهنگی</a:t>
            </a:r>
          </a:p>
          <a:p>
            <a:pPr algn="just" rtl="1"/>
            <a:r>
              <a:rPr lang="fa-IR" dirty="0" smtClean="0">
                <a:cs typeface="Zar" pitchFamily="2" charset="-78"/>
              </a:rPr>
              <a:t>10- شرکت در يکپارچه سازی جامعه</a:t>
            </a:r>
          </a:p>
          <a:p>
            <a:pPr algn="just" rtl="1"/>
            <a:endParaRPr lang="fa-IR" dirty="0" smtClean="0">
              <a:cs typeface="Zar" pitchFamily="2" charset="-78"/>
            </a:endParaRPr>
          </a:p>
          <a:p>
            <a:pPr algn="just" rtl="1"/>
            <a:endParaRPr lang="fa-IR" dirty="0" smtClean="0">
              <a:cs typeface="Zar" pitchFamily="2" charset="-78"/>
            </a:endParaRPr>
          </a:p>
          <a:p>
            <a:pPr algn="just" rtl="1"/>
            <a:endParaRPr lang="fa-IR" dirty="0" smtClean="0">
              <a:cs typeface="Zar" pitchFamily="2" charset="-78"/>
            </a:endParaRPr>
          </a:p>
          <a:p>
            <a:pPr algn="just" rtl="1"/>
            <a:endParaRPr lang="fa-IR" dirty="0" smtClean="0">
              <a:cs typeface="Zar" pitchFamily="2" charset="-78"/>
            </a:endParaRPr>
          </a:p>
          <a:p>
            <a:pPr algn="just" rtl="1"/>
            <a:endParaRPr lang="fa-IR" dirty="0" smtClean="0">
              <a:cs typeface="Zar" pitchFamily="2" charset="-78"/>
            </a:endParaRPr>
          </a:p>
          <a:p>
            <a:pPr algn="just" rtl="1"/>
            <a:endParaRPr lang="fa-IR" dirty="0" smtClean="0">
              <a:cs typeface="Zar" pitchFamily="2" charset="-78"/>
            </a:endParaRPr>
          </a:p>
          <a:p>
            <a:pPr algn="just" rtl="1"/>
            <a:endParaRPr lang="fa-IR" dirty="0" smtClean="0">
              <a:cs typeface="Zar" pitchFamily="2" charset="-78"/>
            </a:endParaRPr>
          </a:p>
          <a:p>
            <a:pPr algn="just" rtl="1"/>
            <a:endParaRPr lang="fa-IR" dirty="0" smtClean="0">
              <a:cs typeface="Zar" pitchFamily="2" charset="-78"/>
            </a:endParaRPr>
          </a:p>
          <a:p>
            <a:pPr algn="just" rtl="1"/>
            <a:endParaRPr lang="fa-IR" dirty="0" smtClean="0">
              <a:cs typeface="Zar" pitchFamily="2" charset="-78"/>
            </a:endParaRPr>
          </a:p>
          <a:p>
            <a:pPr algn="just" rtl="1"/>
            <a:endParaRPr lang="fa-IR" dirty="0" smtClean="0">
              <a:solidFill>
                <a:srgbClr val="FF0000"/>
              </a:solidFill>
              <a:cs typeface="Zar" pitchFamily="2" charset="-78"/>
            </a:endParaRPr>
          </a:p>
        </p:txBody>
      </p:sp>
      <p:sp>
        <p:nvSpPr>
          <p:cNvPr id="31" name="Rectangle 30"/>
          <p:cNvSpPr/>
          <p:nvPr/>
        </p:nvSpPr>
        <p:spPr>
          <a:xfrm>
            <a:off x="5562600" y="1752600"/>
            <a:ext cx="3429000" cy="923330"/>
          </a:xfrm>
          <a:prstGeom prst="rect">
            <a:avLst/>
          </a:prstGeom>
        </p:spPr>
        <p:txBody>
          <a:bodyPr wrap="square">
            <a:spAutoFit/>
          </a:bodyPr>
          <a:lstStyle/>
          <a:p>
            <a:pPr algn="ctr" rtl="1"/>
            <a:r>
              <a:rPr lang="fa-IR" dirty="0" smtClean="0">
                <a:cs typeface="Zar" pitchFamily="2" charset="-78"/>
              </a:rPr>
              <a:t>جنبه هاي کارکردی تحليل فرهنگی موسيقي با</a:t>
            </a:r>
          </a:p>
          <a:p>
            <a:pPr algn="ctr" rtl="1"/>
            <a:r>
              <a:rPr lang="fa-IR" dirty="0" smtClean="0">
                <a:cs typeface="Zar" pitchFamily="2" charset="-78"/>
              </a:rPr>
              <a:t>اهميت دادن به پيامدها و معانی فرهنگی  شکل گرفته پس از اجراي موسيقي يا شنيدن موسيقي</a:t>
            </a:r>
          </a:p>
        </p:txBody>
      </p:sp>
      <p:cxnSp>
        <p:nvCxnSpPr>
          <p:cNvPr id="21" name="Straight Arrow Connector 20"/>
          <p:cNvCxnSpPr/>
          <p:nvPr/>
        </p:nvCxnSpPr>
        <p:spPr>
          <a:xfrm rot="5400000">
            <a:off x="-1372394" y="4953000"/>
            <a:ext cx="3048000" cy="1588"/>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152400" y="3528536"/>
            <a:ext cx="1273105" cy="738664"/>
          </a:xfrm>
          <a:prstGeom prst="rect">
            <a:avLst/>
          </a:prstGeom>
          <a:noFill/>
        </p:spPr>
        <p:txBody>
          <a:bodyPr wrap="none" rtlCol="1">
            <a:spAutoFit/>
          </a:bodyPr>
          <a:lstStyle/>
          <a:p>
            <a:pPr algn="ctr"/>
            <a:r>
              <a:rPr lang="fa-IR" sz="1400" b="1" dirty="0" smtClean="0">
                <a:cs typeface="Zar" pitchFamily="2" charset="-78"/>
              </a:rPr>
              <a:t>آشفتگی معنايی</a:t>
            </a:r>
          </a:p>
          <a:p>
            <a:pPr algn="ctr"/>
            <a:r>
              <a:rPr lang="fa-IR" sz="1400" b="1" dirty="0" smtClean="0">
                <a:cs typeface="Zar" pitchFamily="2" charset="-78"/>
              </a:rPr>
              <a:t>در تمايز </a:t>
            </a:r>
          </a:p>
          <a:p>
            <a:pPr algn="ctr"/>
            <a:r>
              <a:rPr lang="fa-IR" sz="1400" b="1" dirty="0" smtClean="0">
                <a:cs typeface="Zar" pitchFamily="2" charset="-78"/>
              </a:rPr>
              <a:t>کاربرد از کارکرد</a:t>
            </a:r>
            <a:endParaRPr lang="fa-IR" sz="1400" b="1" dirty="0">
              <a:cs typeface="Zar" pitchFamily="2" charset="-78"/>
            </a:endParaRPr>
          </a:p>
        </p:txBody>
      </p:sp>
      <p:sp>
        <p:nvSpPr>
          <p:cNvPr id="23" name="TextBox 22"/>
          <p:cNvSpPr txBox="1"/>
          <p:nvPr/>
        </p:nvSpPr>
        <p:spPr>
          <a:xfrm>
            <a:off x="152400" y="6182380"/>
            <a:ext cx="1271502" cy="523220"/>
          </a:xfrm>
          <a:prstGeom prst="rect">
            <a:avLst/>
          </a:prstGeom>
          <a:noFill/>
        </p:spPr>
        <p:txBody>
          <a:bodyPr wrap="none" rtlCol="1">
            <a:spAutoFit/>
          </a:bodyPr>
          <a:lstStyle/>
          <a:p>
            <a:pPr algn="ctr"/>
            <a:r>
              <a:rPr lang="fa-IR" sz="1400" b="1" dirty="0" smtClean="0">
                <a:cs typeface="Zar" pitchFamily="2" charset="-78"/>
              </a:rPr>
              <a:t>رسيدن به تعريف </a:t>
            </a:r>
          </a:p>
          <a:p>
            <a:pPr algn="ctr"/>
            <a:r>
              <a:rPr lang="en-US" sz="1400" b="1" dirty="0" smtClean="0">
                <a:cs typeface="Zar" pitchFamily="2" charset="-78"/>
              </a:rPr>
              <a:t> </a:t>
            </a:r>
            <a:r>
              <a:rPr lang="fa-IR" sz="1400" b="1" dirty="0" smtClean="0">
                <a:cs typeface="Zar" pitchFamily="2" charset="-78"/>
              </a:rPr>
              <a:t>دقيق ترِکارکرد</a:t>
            </a:r>
            <a:endParaRPr lang="fa-IR" sz="1400" b="1" dirty="0">
              <a:cs typeface="Zar" pitchFamily="2" charset="-78"/>
            </a:endParaRPr>
          </a:p>
        </p:txBody>
      </p:sp>
      <p:sp>
        <p:nvSpPr>
          <p:cNvPr id="24" name="Left Arrow 23"/>
          <p:cNvSpPr/>
          <p:nvPr/>
        </p:nvSpPr>
        <p:spPr>
          <a:xfrm>
            <a:off x="5105400" y="2057400"/>
            <a:ext cx="533400" cy="3810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20" name="Title 1"/>
          <p:cNvSpPr>
            <a:spLocks noGrp="1"/>
          </p:cNvSpPr>
          <p:nvPr>
            <p:ph type="title"/>
          </p:nvPr>
        </p:nvSpPr>
        <p:spPr>
          <a:xfrm>
            <a:off x="612648" y="152400"/>
            <a:ext cx="8153400" cy="990600"/>
          </a:xfrm>
        </p:spPr>
        <p:txBody>
          <a:bodyPr>
            <a:noAutofit/>
          </a:bodyPr>
          <a:lstStyle/>
          <a:p>
            <a:pPr algn="ctr"/>
            <a:r>
              <a:rPr lang="fa-IR" sz="3600" dirty="0" smtClean="0">
                <a:solidFill>
                  <a:srgbClr val="002060"/>
                </a:solidFill>
                <a:cs typeface="Zar" pitchFamily="2" charset="-78"/>
              </a:rPr>
              <a:t>جهت گيري هاي کلي در مطالعه موسيقي – 2</a:t>
            </a:r>
            <a:br>
              <a:rPr lang="fa-IR" sz="3600" dirty="0" smtClean="0">
                <a:solidFill>
                  <a:srgbClr val="002060"/>
                </a:solidFill>
                <a:cs typeface="Zar" pitchFamily="2" charset="-78"/>
              </a:rPr>
            </a:br>
            <a:r>
              <a:rPr lang="fa-IR" sz="2800" dirty="0" smtClean="0">
                <a:solidFill>
                  <a:srgbClr val="002060"/>
                </a:solidFill>
                <a:cs typeface="Zar" pitchFamily="2" charset="-78"/>
              </a:rPr>
              <a:t>دستگاه هاي نظري و درون رشته اي در مطالعات انسان شناختي موسيقي</a:t>
            </a:r>
            <a:endParaRPr lang="fa-IR" sz="2800" dirty="0">
              <a:solidFill>
                <a:srgbClr val="00206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down)">
                                      <p:cBhvr>
                                        <p:cTn id="7" dur="500"/>
                                        <p:tgtEl>
                                          <p:spTgt spid="11"/>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wipe(down)">
                                      <p:cBhvr>
                                        <p:cTn id="10" dur="500"/>
                                        <p:tgtEl>
                                          <p:spTgt spid="10"/>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31"/>
                                        </p:tgtEl>
                                        <p:attrNameLst>
                                          <p:attrName>style.visibility</p:attrName>
                                        </p:attrNameLst>
                                      </p:cBhvr>
                                      <p:to>
                                        <p:strVal val="visible"/>
                                      </p:to>
                                    </p:set>
                                    <p:animEffect transition="in" filter="wipe(down)">
                                      <p:cBhvr>
                                        <p:cTn id="13" dur="500"/>
                                        <p:tgtEl>
                                          <p:spTgt spid="31"/>
                                        </p:tgtEl>
                                      </p:cBhvr>
                                    </p:animEffect>
                                  </p:childTnLst>
                                </p:cTn>
                              </p:par>
                              <p:par>
                                <p:cTn id="14" presetID="22" presetClass="entr" presetSubtype="4" fill="hold" grpId="0" nodeType="withEffect">
                                  <p:stCondLst>
                                    <p:cond delay="0"/>
                                  </p:stCondLst>
                                  <p:childTnLst>
                                    <p:set>
                                      <p:cBhvr>
                                        <p:cTn id="15" dur="1" fill="hold">
                                          <p:stCondLst>
                                            <p:cond delay="0"/>
                                          </p:stCondLst>
                                        </p:cTn>
                                        <p:tgtEl>
                                          <p:spTgt spid="24"/>
                                        </p:tgtEl>
                                        <p:attrNameLst>
                                          <p:attrName>style.visibility</p:attrName>
                                        </p:attrNameLst>
                                      </p:cBhvr>
                                      <p:to>
                                        <p:strVal val="visible"/>
                                      </p:to>
                                    </p:set>
                                    <p:animEffect transition="in" filter="wipe(down)">
                                      <p:cBhvr>
                                        <p:cTn id="16" dur="500"/>
                                        <p:tgtEl>
                                          <p:spTgt spid="24"/>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4" fill="hold" grpId="0" nodeType="clickEffect">
                                  <p:stCondLst>
                                    <p:cond delay="0"/>
                                  </p:stCondLst>
                                  <p:childTnLst>
                                    <p:set>
                                      <p:cBhvr>
                                        <p:cTn id="20" dur="1" fill="hold">
                                          <p:stCondLst>
                                            <p:cond delay="0"/>
                                          </p:stCondLst>
                                        </p:cTn>
                                        <p:tgtEl>
                                          <p:spTgt spid="29">
                                            <p:txEl>
                                              <p:pRg st="0" end="0"/>
                                            </p:txEl>
                                          </p:spTgt>
                                        </p:tgtEl>
                                        <p:attrNameLst>
                                          <p:attrName>style.visibility</p:attrName>
                                        </p:attrNameLst>
                                      </p:cBhvr>
                                      <p:to>
                                        <p:strVal val="visible"/>
                                      </p:to>
                                    </p:set>
                                    <p:animEffect transition="in" filter="wipe(down)">
                                      <p:cBhvr>
                                        <p:cTn id="21" dur="500"/>
                                        <p:tgtEl>
                                          <p:spTgt spid="29">
                                            <p:txEl>
                                              <p:pRg st="0" end="0"/>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4" fill="hold" grpId="0" nodeType="clickEffect">
                                  <p:stCondLst>
                                    <p:cond delay="0"/>
                                  </p:stCondLst>
                                  <p:childTnLst>
                                    <p:set>
                                      <p:cBhvr>
                                        <p:cTn id="25" dur="1" fill="hold">
                                          <p:stCondLst>
                                            <p:cond delay="0"/>
                                          </p:stCondLst>
                                        </p:cTn>
                                        <p:tgtEl>
                                          <p:spTgt spid="29">
                                            <p:txEl>
                                              <p:pRg st="1" end="1"/>
                                            </p:txEl>
                                          </p:spTgt>
                                        </p:tgtEl>
                                        <p:attrNameLst>
                                          <p:attrName>style.visibility</p:attrName>
                                        </p:attrNameLst>
                                      </p:cBhvr>
                                      <p:to>
                                        <p:strVal val="visible"/>
                                      </p:to>
                                    </p:set>
                                    <p:animEffect transition="in" filter="wipe(down)">
                                      <p:cBhvr>
                                        <p:cTn id="26" dur="500"/>
                                        <p:tgtEl>
                                          <p:spTgt spid="29">
                                            <p:txEl>
                                              <p:pRg st="1" end="1"/>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4" fill="hold" grpId="0" nodeType="clickEffect">
                                  <p:stCondLst>
                                    <p:cond delay="0"/>
                                  </p:stCondLst>
                                  <p:childTnLst>
                                    <p:set>
                                      <p:cBhvr>
                                        <p:cTn id="30" dur="1" fill="hold">
                                          <p:stCondLst>
                                            <p:cond delay="0"/>
                                          </p:stCondLst>
                                        </p:cTn>
                                        <p:tgtEl>
                                          <p:spTgt spid="29">
                                            <p:txEl>
                                              <p:pRg st="2" end="2"/>
                                            </p:txEl>
                                          </p:spTgt>
                                        </p:tgtEl>
                                        <p:attrNameLst>
                                          <p:attrName>style.visibility</p:attrName>
                                        </p:attrNameLst>
                                      </p:cBhvr>
                                      <p:to>
                                        <p:strVal val="visible"/>
                                      </p:to>
                                    </p:set>
                                    <p:animEffect transition="in" filter="wipe(down)">
                                      <p:cBhvr>
                                        <p:cTn id="31" dur="500"/>
                                        <p:tgtEl>
                                          <p:spTgt spid="29">
                                            <p:txEl>
                                              <p:pRg st="2" end="2"/>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4" fill="hold" grpId="0" nodeType="clickEffect">
                                  <p:stCondLst>
                                    <p:cond delay="0"/>
                                  </p:stCondLst>
                                  <p:childTnLst>
                                    <p:set>
                                      <p:cBhvr>
                                        <p:cTn id="35" dur="1" fill="hold">
                                          <p:stCondLst>
                                            <p:cond delay="0"/>
                                          </p:stCondLst>
                                        </p:cTn>
                                        <p:tgtEl>
                                          <p:spTgt spid="29">
                                            <p:txEl>
                                              <p:pRg st="3" end="3"/>
                                            </p:txEl>
                                          </p:spTgt>
                                        </p:tgtEl>
                                        <p:attrNameLst>
                                          <p:attrName>style.visibility</p:attrName>
                                        </p:attrNameLst>
                                      </p:cBhvr>
                                      <p:to>
                                        <p:strVal val="visible"/>
                                      </p:to>
                                    </p:set>
                                    <p:animEffect transition="in" filter="wipe(down)">
                                      <p:cBhvr>
                                        <p:cTn id="36" dur="500"/>
                                        <p:tgtEl>
                                          <p:spTgt spid="29">
                                            <p:txEl>
                                              <p:pRg st="3" end="3"/>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22" presetClass="entr" presetSubtype="4" fill="hold" grpId="0" nodeType="clickEffect">
                                  <p:stCondLst>
                                    <p:cond delay="0"/>
                                  </p:stCondLst>
                                  <p:childTnLst>
                                    <p:set>
                                      <p:cBhvr>
                                        <p:cTn id="40" dur="1" fill="hold">
                                          <p:stCondLst>
                                            <p:cond delay="0"/>
                                          </p:stCondLst>
                                        </p:cTn>
                                        <p:tgtEl>
                                          <p:spTgt spid="29">
                                            <p:txEl>
                                              <p:pRg st="4" end="4"/>
                                            </p:txEl>
                                          </p:spTgt>
                                        </p:tgtEl>
                                        <p:attrNameLst>
                                          <p:attrName>style.visibility</p:attrName>
                                        </p:attrNameLst>
                                      </p:cBhvr>
                                      <p:to>
                                        <p:strVal val="visible"/>
                                      </p:to>
                                    </p:set>
                                    <p:animEffect transition="in" filter="wipe(down)">
                                      <p:cBhvr>
                                        <p:cTn id="41" dur="500"/>
                                        <p:tgtEl>
                                          <p:spTgt spid="29">
                                            <p:txEl>
                                              <p:pRg st="4" end="4"/>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22" presetClass="entr" presetSubtype="4" fill="hold" grpId="0" nodeType="clickEffect">
                                  <p:stCondLst>
                                    <p:cond delay="0"/>
                                  </p:stCondLst>
                                  <p:childTnLst>
                                    <p:set>
                                      <p:cBhvr>
                                        <p:cTn id="45" dur="1" fill="hold">
                                          <p:stCondLst>
                                            <p:cond delay="0"/>
                                          </p:stCondLst>
                                        </p:cTn>
                                        <p:tgtEl>
                                          <p:spTgt spid="29">
                                            <p:txEl>
                                              <p:pRg st="5" end="5"/>
                                            </p:txEl>
                                          </p:spTgt>
                                        </p:tgtEl>
                                        <p:attrNameLst>
                                          <p:attrName>style.visibility</p:attrName>
                                        </p:attrNameLst>
                                      </p:cBhvr>
                                      <p:to>
                                        <p:strVal val="visible"/>
                                      </p:to>
                                    </p:set>
                                    <p:animEffect transition="in" filter="wipe(down)">
                                      <p:cBhvr>
                                        <p:cTn id="46" dur="500"/>
                                        <p:tgtEl>
                                          <p:spTgt spid="29">
                                            <p:txEl>
                                              <p:pRg st="5" end="5"/>
                                            </p:txEl>
                                          </p:spTgt>
                                        </p:tgtEl>
                                      </p:cBhvr>
                                    </p:animEffect>
                                  </p:childTnLst>
                                </p:cTn>
                              </p:par>
                            </p:childTnLst>
                          </p:cTn>
                        </p:par>
                      </p:childTnLst>
                    </p:cTn>
                  </p:par>
                  <p:par>
                    <p:cTn id="47" fill="hold">
                      <p:stCondLst>
                        <p:cond delay="indefinite"/>
                      </p:stCondLst>
                      <p:childTnLst>
                        <p:par>
                          <p:cTn id="48" fill="hold">
                            <p:stCondLst>
                              <p:cond delay="0"/>
                            </p:stCondLst>
                            <p:childTnLst>
                              <p:par>
                                <p:cTn id="49" presetID="22" presetClass="entr" presetSubtype="4" fill="hold" grpId="0" nodeType="clickEffect">
                                  <p:stCondLst>
                                    <p:cond delay="0"/>
                                  </p:stCondLst>
                                  <p:childTnLst>
                                    <p:set>
                                      <p:cBhvr>
                                        <p:cTn id="50" dur="1" fill="hold">
                                          <p:stCondLst>
                                            <p:cond delay="0"/>
                                          </p:stCondLst>
                                        </p:cTn>
                                        <p:tgtEl>
                                          <p:spTgt spid="29">
                                            <p:txEl>
                                              <p:pRg st="6" end="6"/>
                                            </p:txEl>
                                          </p:spTgt>
                                        </p:tgtEl>
                                        <p:attrNameLst>
                                          <p:attrName>style.visibility</p:attrName>
                                        </p:attrNameLst>
                                      </p:cBhvr>
                                      <p:to>
                                        <p:strVal val="visible"/>
                                      </p:to>
                                    </p:set>
                                    <p:animEffect transition="in" filter="wipe(down)">
                                      <p:cBhvr>
                                        <p:cTn id="51" dur="500"/>
                                        <p:tgtEl>
                                          <p:spTgt spid="29">
                                            <p:txEl>
                                              <p:pRg st="6" end="6"/>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22" presetClass="entr" presetSubtype="4" fill="hold" grpId="0" nodeType="clickEffect">
                                  <p:stCondLst>
                                    <p:cond delay="0"/>
                                  </p:stCondLst>
                                  <p:childTnLst>
                                    <p:set>
                                      <p:cBhvr>
                                        <p:cTn id="55" dur="1" fill="hold">
                                          <p:stCondLst>
                                            <p:cond delay="0"/>
                                          </p:stCondLst>
                                        </p:cTn>
                                        <p:tgtEl>
                                          <p:spTgt spid="29">
                                            <p:txEl>
                                              <p:pRg st="7" end="7"/>
                                            </p:txEl>
                                          </p:spTgt>
                                        </p:tgtEl>
                                        <p:attrNameLst>
                                          <p:attrName>style.visibility</p:attrName>
                                        </p:attrNameLst>
                                      </p:cBhvr>
                                      <p:to>
                                        <p:strVal val="visible"/>
                                      </p:to>
                                    </p:set>
                                    <p:animEffect transition="in" filter="wipe(down)">
                                      <p:cBhvr>
                                        <p:cTn id="56" dur="500"/>
                                        <p:tgtEl>
                                          <p:spTgt spid="29">
                                            <p:txEl>
                                              <p:pRg st="7" end="7"/>
                                            </p:txEl>
                                          </p:spTgt>
                                        </p:tgtEl>
                                      </p:cBhvr>
                                    </p:animEffect>
                                  </p:childTnLst>
                                </p:cTn>
                              </p:par>
                            </p:childTnLst>
                          </p:cTn>
                        </p:par>
                      </p:childTnLst>
                    </p:cTn>
                  </p:par>
                  <p:par>
                    <p:cTn id="57" fill="hold">
                      <p:stCondLst>
                        <p:cond delay="indefinite"/>
                      </p:stCondLst>
                      <p:childTnLst>
                        <p:par>
                          <p:cTn id="58" fill="hold">
                            <p:stCondLst>
                              <p:cond delay="0"/>
                            </p:stCondLst>
                            <p:childTnLst>
                              <p:par>
                                <p:cTn id="59" presetID="22" presetClass="entr" presetSubtype="4" fill="hold" grpId="0" nodeType="clickEffect">
                                  <p:stCondLst>
                                    <p:cond delay="0"/>
                                  </p:stCondLst>
                                  <p:childTnLst>
                                    <p:set>
                                      <p:cBhvr>
                                        <p:cTn id="60" dur="1" fill="hold">
                                          <p:stCondLst>
                                            <p:cond delay="0"/>
                                          </p:stCondLst>
                                        </p:cTn>
                                        <p:tgtEl>
                                          <p:spTgt spid="29">
                                            <p:txEl>
                                              <p:pRg st="8" end="8"/>
                                            </p:txEl>
                                          </p:spTgt>
                                        </p:tgtEl>
                                        <p:attrNameLst>
                                          <p:attrName>style.visibility</p:attrName>
                                        </p:attrNameLst>
                                      </p:cBhvr>
                                      <p:to>
                                        <p:strVal val="visible"/>
                                      </p:to>
                                    </p:set>
                                    <p:animEffect transition="in" filter="wipe(down)">
                                      <p:cBhvr>
                                        <p:cTn id="61" dur="500"/>
                                        <p:tgtEl>
                                          <p:spTgt spid="29">
                                            <p:txEl>
                                              <p:pRg st="8" end="8"/>
                                            </p:txEl>
                                          </p:spTgt>
                                        </p:tgtEl>
                                      </p:cBhvr>
                                    </p:animEffect>
                                  </p:childTnLst>
                                </p:cTn>
                              </p:par>
                            </p:childTnLst>
                          </p:cTn>
                        </p:par>
                      </p:childTnLst>
                    </p:cTn>
                  </p:par>
                  <p:par>
                    <p:cTn id="62" fill="hold">
                      <p:stCondLst>
                        <p:cond delay="indefinite"/>
                      </p:stCondLst>
                      <p:childTnLst>
                        <p:par>
                          <p:cTn id="63" fill="hold">
                            <p:stCondLst>
                              <p:cond delay="0"/>
                            </p:stCondLst>
                            <p:childTnLst>
                              <p:par>
                                <p:cTn id="64" presetID="22" presetClass="entr" presetSubtype="4" fill="hold" grpId="0" nodeType="clickEffect">
                                  <p:stCondLst>
                                    <p:cond delay="0"/>
                                  </p:stCondLst>
                                  <p:childTnLst>
                                    <p:set>
                                      <p:cBhvr>
                                        <p:cTn id="65" dur="1" fill="hold">
                                          <p:stCondLst>
                                            <p:cond delay="0"/>
                                          </p:stCondLst>
                                        </p:cTn>
                                        <p:tgtEl>
                                          <p:spTgt spid="29">
                                            <p:txEl>
                                              <p:pRg st="9" end="9"/>
                                            </p:txEl>
                                          </p:spTgt>
                                        </p:tgtEl>
                                        <p:attrNameLst>
                                          <p:attrName>style.visibility</p:attrName>
                                        </p:attrNameLst>
                                      </p:cBhvr>
                                      <p:to>
                                        <p:strVal val="visible"/>
                                      </p:to>
                                    </p:set>
                                    <p:animEffect transition="in" filter="wipe(down)">
                                      <p:cBhvr>
                                        <p:cTn id="66" dur="500"/>
                                        <p:tgtEl>
                                          <p:spTgt spid="29">
                                            <p:txEl>
                                              <p:pRg st="9" end="9"/>
                                            </p:txEl>
                                          </p:spTgt>
                                        </p:tgtEl>
                                      </p:cBhvr>
                                    </p:animEffect>
                                  </p:childTnLst>
                                </p:cTn>
                              </p:par>
                            </p:childTnLst>
                          </p:cTn>
                        </p:par>
                      </p:childTnLst>
                    </p:cTn>
                  </p:par>
                  <p:par>
                    <p:cTn id="67" fill="hold">
                      <p:stCondLst>
                        <p:cond delay="indefinite"/>
                      </p:stCondLst>
                      <p:childTnLst>
                        <p:par>
                          <p:cTn id="68" fill="hold">
                            <p:stCondLst>
                              <p:cond delay="0"/>
                            </p:stCondLst>
                            <p:childTnLst>
                              <p:par>
                                <p:cTn id="69" presetID="22" presetClass="entr" presetSubtype="4" fill="hold" grpId="0" nodeType="clickEffect">
                                  <p:stCondLst>
                                    <p:cond delay="0"/>
                                  </p:stCondLst>
                                  <p:childTnLst>
                                    <p:set>
                                      <p:cBhvr>
                                        <p:cTn id="70" dur="1" fill="hold">
                                          <p:stCondLst>
                                            <p:cond delay="0"/>
                                          </p:stCondLst>
                                        </p:cTn>
                                        <p:tgtEl>
                                          <p:spTgt spid="29">
                                            <p:txEl>
                                              <p:pRg st="10" end="10"/>
                                            </p:txEl>
                                          </p:spTgt>
                                        </p:tgtEl>
                                        <p:attrNameLst>
                                          <p:attrName>style.visibility</p:attrName>
                                        </p:attrNameLst>
                                      </p:cBhvr>
                                      <p:to>
                                        <p:strVal val="visible"/>
                                      </p:to>
                                    </p:set>
                                    <p:animEffect transition="in" filter="wipe(down)">
                                      <p:cBhvr>
                                        <p:cTn id="71" dur="500"/>
                                        <p:tgtEl>
                                          <p:spTgt spid="29">
                                            <p:txEl>
                                              <p:pRg st="10" end="10"/>
                                            </p:txEl>
                                          </p:spTgt>
                                        </p:tgtEl>
                                      </p:cBhvr>
                                    </p:animEffect>
                                  </p:childTnLst>
                                </p:cTn>
                              </p:par>
                            </p:childTnLst>
                          </p:cTn>
                        </p:par>
                      </p:childTnLst>
                    </p:cTn>
                  </p:par>
                  <p:par>
                    <p:cTn id="72" fill="hold">
                      <p:stCondLst>
                        <p:cond delay="indefinite"/>
                      </p:stCondLst>
                      <p:childTnLst>
                        <p:par>
                          <p:cTn id="73" fill="hold">
                            <p:stCondLst>
                              <p:cond delay="0"/>
                            </p:stCondLst>
                            <p:childTnLst>
                              <p:par>
                                <p:cTn id="74" presetID="22" presetClass="entr" presetSubtype="4" fill="hold" grpId="0" nodeType="clickEffect">
                                  <p:stCondLst>
                                    <p:cond delay="0"/>
                                  </p:stCondLst>
                                  <p:childTnLst>
                                    <p:set>
                                      <p:cBhvr>
                                        <p:cTn id="75" dur="1" fill="hold">
                                          <p:stCondLst>
                                            <p:cond delay="0"/>
                                          </p:stCondLst>
                                        </p:cTn>
                                        <p:tgtEl>
                                          <p:spTgt spid="29">
                                            <p:txEl>
                                              <p:pRg st="11" end="11"/>
                                            </p:txEl>
                                          </p:spTgt>
                                        </p:tgtEl>
                                        <p:attrNameLst>
                                          <p:attrName>style.visibility</p:attrName>
                                        </p:attrNameLst>
                                      </p:cBhvr>
                                      <p:to>
                                        <p:strVal val="visible"/>
                                      </p:to>
                                    </p:set>
                                    <p:animEffect transition="in" filter="wipe(down)">
                                      <p:cBhvr>
                                        <p:cTn id="76" dur="500"/>
                                        <p:tgtEl>
                                          <p:spTgt spid="29">
                                            <p:txEl>
                                              <p:pRg st="11" end="11"/>
                                            </p:txEl>
                                          </p:spTgt>
                                        </p:tgtEl>
                                      </p:cBhvr>
                                    </p:animEffect>
                                  </p:childTnLst>
                                </p:cTn>
                              </p:par>
                            </p:childTnLst>
                          </p:cTn>
                        </p:par>
                      </p:childTnLst>
                    </p:cTn>
                  </p:par>
                  <p:par>
                    <p:cTn id="77" fill="hold">
                      <p:stCondLst>
                        <p:cond delay="indefinite"/>
                      </p:stCondLst>
                      <p:childTnLst>
                        <p:par>
                          <p:cTn id="78" fill="hold">
                            <p:stCondLst>
                              <p:cond delay="0"/>
                            </p:stCondLst>
                            <p:childTnLst>
                              <p:par>
                                <p:cTn id="79" presetID="22" presetClass="entr" presetSubtype="4" fill="hold" grpId="0" nodeType="clickEffect">
                                  <p:stCondLst>
                                    <p:cond delay="0"/>
                                  </p:stCondLst>
                                  <p:childTnLst>
                                    <p:set>
                                      <p:cBhvr>
                                        <p:cTn id="80" dur="1" fill="hold">
                                          <p:stCondLst>
                                            <p:cond delay="0"/>
                                          </p:stCondLst>
                                        </p:cTn>
                                        <p:tgtEl>
                                          <p:spTgt spid="29">
                                            <p:txEl>
                                              <p:pRg st="12" end="12"/>
                                            </p:txEl>
                                          </p:spTgt>
                                        </p:tgtEl>
                                        <p:attrNameLst>
                                          <p:attrName>style.visibility</p:attrName>
                                        </p:attrNameLst>
                                      </p:cBhvr>
                                      <p:to>
                                        <p:strVal val="visible"/>
                                      </p:to>
                                    </p:set>
                                    <p:animEffect transition="in" filter="wipe(down)">
                                      <p:cBhvr>
                                        <p:cTn id="81" dur="500"/>
                                        <p:tgtEl>
                                          <p:spTgt spid="29">
                                            <p:txEl>
                                              <p:pRg st="12" end="12"/>
                                            </p:txEl>
                                          </p:spTgt>
                                        </p:tgtEl>
                                      </p:cBhvr>
                                    </p:animEffect>
                                  </p:childTnLst>
                                </p:cTn>
                              </p:par>
                            </p:childTnLst>
                          </p:cTn>
                        </p:par>
                      </p:childTnLst>
                    </p:cTn>
                  </p:par>
                  <p:par>
                    <p:cTn id="82" fill="hold">
                      <p:stCondLst>
                        <p:cond delay="indefinite"/>
                      </p:stCondLst>
                      <p:childTnLst>
                        <p:par>
                          <p:cTn id="83" fill="hold">
                            <p:stCondLst>
                              <p:cond delay="0"/>
                            </p:stCondLst>
                            <p:childTnLst>
                              <p:par>
                                <p:cTn id="84" presetID="22" presetClass="entr" presetSubtype="4" fill="hold" grpId="0" nodeType="clickEffect">
                                  <p:stCondLst>
                                    <p:cond delay="0"/>
                                  </p:stCondLst>
                                  <p:childTnLst>
                                    <p:set>
                                      <p:cBhvr>
                                        <p:cTn id="85" dur="1" fill="hold">
                                          <p:stCondLst>
                                            <p:cond delay="0"/>
                                          </p:stCondLst>
                                        </p:cTn>
                                        <p:tgtEl>
                                          <p:spTgt spid="29">
                                            <p:txEl>
                                              <p:pRg st="13" end="13"/>
                                            </p:txEl>
                                          </p:spTgt>
                                        </p:tgtEl>
                                        <p:attrNameLst>
                                          <p:attrName>style.visibility</p:attrName>
                                        </p:attrNameLst>
                                      </p:cBhvr>
                                      <p:to>
                                        <p:strVal val="visible"/>
                                      </p:to>
                                    </p:set>
                                    <p:animEffect transition="in" filter="wipe(down)">
                                      <p:cBhvr>
                                        <p:cTn id="86" dur="500"/>
                                        <p:tgtEl>
                                          <p:spTgt spid="29">
                                            <p:txEl>
                                              <p:pRg st="13" end="13"/>
                                            </p:txEl>
                                          </p:spTgt>
                                        </p:tgtEl>
                                      </p:cBhvr>
                                    </p:animEffect>
                                  </p:childTnLst>
                                </p:cTn>
                              </p:par>
                            </p:childTnLst>
                          </p:cTn>
                        </p:par>
                      </p:childTnLst>
                    </p:cTn>
                  </p:par>
                  <p:par>
                    <p:cTn id="87" fill="hold">
                      <p:stCondLst>
                        <p:cond delay="indefinite"/>
                      </p:stCondLst>
                      <p:childTnLst>
                        <p:par>
                          <p:cTn id="88" fill="hold">
                            <p:stCondLst>
                              <p:cond delay="0"/>
                            </p:stCondLst>
                            <p:childTnLst>
                              <p:par>
                                <p:cTn id="89" presetID="2" presetClass="entr" presetSubtype="4" fill="hold" grpId="0" nodeType="clickEffect">
                                  <p:stCondLst>
                                    <p:cond delay="0"/>
                                  </p:stCondLst>
                                  <p:childTnLst>
                                    <p:set>
                                      <p:cBhvr>
                                        <p:cTn id="90" dur="1" fill="hold">
                                          <p:stCondLst>
                                            <p:cond delay="0"/>
                                          </p:stCondLst>
                                        </p:cTn>
                                        <p:tgtEl>
                                          <p:spTgt spid="23"/>
                                        </p:tgtEl>
                                        <p:attrNameLst>
                                          <p:attrName>style.visibility</p:attrName>
                                        </p:attrNameLst>
                                      </p:cBhvr>
                                      <p:to>
                                        <p:strVal val="visible"/>
                                      </p:to>
                                    </p:set>
                                    <p:anim calcmode="lin" valueType="num">
                                      <p:cBhvr additive="base">
                                        <p:cTn id="91" dur="500" fill="hold"/>
                                        <p:tgtEl>
                                          <p:spTgt spid="23"/>
                                        </p:tgtEl>
                                        <p:attrNameLst>
                                          <p:attrName>ppt_x</p:attrName>
                                        </p:attrNameLst>
                                      </p:cBhvr>
                                      <p:tavLst>
                                        <p:tav tm="0">
                                          <p:val>
                                            <p:strVal val="#ppt_x"/>
                                          </p:val>
                                        </p:tav>
                                        <p:tav tm="100000">
                                          <p:val>
                                            <p:strVal val="#ppt_x"/>
                                          </p:val>
                                        </p:tav>
                                      </p:tavLst>
                                    </p:anim>
                                    <p:anim calcmode="lin" valueType="num">
                                      <p:cBhvr additive="base">
                                        <p:cTn id="92" dur="500" fill="hold"/>
                                        <p:tgtEl>
                                          <p:spTgt spid="23"/>
                                        </p:tgtEl>
                                        <p:attrNameLst>
                                          <p:attrName>ppt_y</p:attrName>
                                        </p:attrNameLst>
                                      </p:cBhvr>
                                      <p:tavLst>
                                        <p:tav tm="0">
                                          <p:val>
                                            <p:strVal val="1+#ppt_h/2"/>
                                          </p:val>
                                        </p:tav>
                                        <p:tav tm="100000">
                                          <p:val>
                                            <p:strVal val="#ppt_y"/>
                                          </p:val>
                                        </p:tav>
                                      </p:tavLst>
                                    </p:anim>
                                  </p:childTnLst>
                                </p:cTn>
                              </p:par>
                              <p:par>
                                <p:cTn id="93" presetID="2" presetClass="entr" presetSubtype="4" fill="hold" grpId="0" nodeType="withEffect">
                                  <p:stCondLst>
                                    <p:cond delay="0"/>
                                  </p:stCondLst>
                                  <p:childTnLst>
                                    <p:set>
                                      <p:cBhvr>
                                        <p:cTn id="94" dur="1" fill="hold">
                                          <p:stCondLst>
                                            <p:cond delay="0"/>
                                          </p:stCondLst>
                                        </p:cTn>
                                        <p:tgtEl>
                                          <p:spTgt spid="22"/>
                                        </p:tgtEl>
                                        <p:attrNameLst>
                                          <p:attrName>style.visibility</p:attrName>
                                        </p:attrNameLst>
                                      </p:cBhvr>
                                      <p:to>
                                        <p:strVal val="visible"/>
                                      </p:to>
                                    </p:set>
                                    <p:anim calcmode="lin" valueType="num">
                                      <p:cBhvr additive="base">
                                        <p:cTn id="95" dur="500" fill="hold"/>
                                        <p:tgtEl>
                                          <p:spTgt spid="22"/>
                                        </p:tgtEl>
                                        <p:attrNameLst>
                                          <p:attrName>ppt_x</p:attrName>
                                        </p:attrNameLst>
                                      </p:cBhvr>
                                      <p:tavLst>
                                        <p:tav tm="0">
                                          <p:val>
                                            <p:strVal val="#ppt_x"/>
                                          </p:val>
                                        </p:tav>
                                        <p:tav tm="100000">
                                          <p:val>
                                            <p:strVal val="#ppt_x"/>
                                          </p:val>
                                        </p:tav>
                                      </p:tavLst>
                                    </p:anim>
                                    <p:anim calcmode="lin" valueType="num">
                                      <p:cBhvr additive="base">
                                        <p:cTn id="96" dur="500" fill="hold"/>
                                        <p:tgtEl>
                                          <p:spTgt spid="22"/>
                                        </p:tgtEl>
                                        <p:attrNameLst>
                                          <p:attrName>ppt_y</p:attrName>
                                        </p:attrNameLst>
                                      </p:cBhvr>
                                      <p:tavLst>
                                        <p:tav tm="0">
                                          <p:val>
                                            <p:strVal val="1+#ppt_h/2"/>
                                          </p:val>
                                        </p:tav>
                                        <p:tav tm="100000">
                                          <p:val>
                                            <p:strVal val="#ppt_y"/>
                                          </p:val>
                                        </p:tav>
                                      </p:tavLst>
                                    </p:anim>
                                  </p:childTnLst>
                                </p:cTn>
                              </p:par>
                              <p:par>
                                <p:cTn id="97" presetID="2" presetClass="entr" presetSubtype="4" fill="hold" nodeType="withEffect">
                                  <p:stCondLst>
                                    <p:cond delay="0"/>
                                  </p:stCondLst>
                                  <p:childTnLst>
                                    <p:set>
                                      <p:cBhvr>
                                        <p:cTn id="98" dur="1" fill="hold">
                                          <p:stCondLst>
                                            <p:cond delay="0"/>
                                          </p:stCondLst>
                                        </p:cTn>
                                        <p:tgtEl>
                                          <p:spTgt spid="21"/>
                                        </p:tgtEl>
                                        <p:attrNameLst>
                                          <p:attrName>style.visibility</p:attrName>
                                        </p:attrNameLst>
                                      </p:cBhvr>
                                      <p:to>
                                        <p:strVal val="visible"/>
                                      </p:to>
                                    </p:set>
                                    <p:anim calcmode="lin" valueType="num">
                                      <p:cBhvr additive="base">
                                        <p:cTn id="99" dur="500" fill="hold"/>
                                        <p:tgtEl>
                                          <p:spTgt spid="21"/>
                                        </p:tgtEl>
                                        <p:attrNameLst>
                                          <p:attrName>ppt_x</p:attrName>
                                        </p:attrNameLst>
                                      </p:cBhvr>
                                      <p:tavLst>
                                        <p:tav tm="0">
                                          <p:val>
                                            <p:strVal val="#ppt_x"/>
                                          </p:val>
                                        </p:tav>
                                        <p:tav tm="100000">
                                          <p:val>
                                            <p:strVal val="#ppt_x"/>
                                          </p:val>
                                        </p:tav>
                                      </p:tavLst>
                                    </p:anim>
                                    <p:anim calcmode="lin" valueType="num">
                                      <p:cBhvr additive="base">
                                        <p:cTn id="100"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0" grpId="0">
        <p:bldAsOne/>
      </p:bldGraphic>
      <p:bldP spid="29" grpId="0" build="p"/>
      <p:bldP spid="31" grpId="0"/>
      <p:bldP spid="22" grpId="0"/>
      <p:bldP spid="23" grpId="0"/>
      <p:bldP spid="24" grpId="0" animBg="1"/>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6211</TotalTime>
  <Words>4586</Words>
  <Application>Microsoft Office PowerPoint</Application>
  <PresentationFormat>On-screen Show (4:3)</PresentationFormat>
  <Paragraphs>345</Paragraphs>
  <Slides>28</Slides>
  <Notes>9</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28</vt:i4>
      </vt:variant>
    </vt:vector>
  </HeadingPairs>
  <TitlesOfParts>
    <vt:vector size="37" baseType="lpstr">
      <vt:lpstr>Arial</vt:lpstr>
      <vt:lpstr>Calibri</vt:lpstr>
      <vt:lpstr>Perpetua</vt:lpstr>
      <vt:lpstr>Times New Roman</vt:lpstr>
      <vt:lpstr>Tw Cen MT</vt:lpstr>
      <vt:lpstr>Wingdings</vt:lpstr>
      <vt:lpstr>Wingdings 2</vt:lpstr>
      <vt:lpstr>Zar</vt:lpstr>
      <vt:lpstr>Median</vt:lpstr>
      <vt:lpstr>نظريه های انسان شناسی  </vt:lpstr>
      <vt:lpstr>سوال هاي بنيادي </vt:lpstr>
      <vt:lpstr>شرحي بر سوال هاي بنيادي</vt:lpstr>
      <vt:lpstr>شرحي بر سوال هاي بنيادي</vt:lpstr>
      <vt:lpstr>يک مدل مقدماتي</vt:lpstr>
      <vt:lpstr>جهت گيري هاي کلي در مطالعه موسيقي – 1 منشاء اثر موسيقيايي به مثابه بازنمايي</vt:lpstr>
      <vt:lpstr>جهت گيري هاي کلي در مطالعه موسيقي – 2 دستگاه هاي نظري و درون رشته اي در مطالعات انسان شناختي موسيقي</vt:lpstr>
      <vt:lpstr>جهت گيري هاي کلي در مطالعه موسيقي – 2 دستگاه هاي نظري و درون رشته اي در مطالعات انسان شناختي موسيقي</vt:lpstr>
      <vt:lpstr>جهت گيري هاي کلي در مطالعه موسيقي – 2 دستگاه هاي نظري و درون رشته اي در مطالعات انسان شناختي موسيقي</vt:lpstr>
      <vt:lpstr>جهت گيري هاي کلي در مطالعه موسيقي – 2 دستگاه هاي نظري و درون رشته اي در مطالعات انسان شناختي موسيقي</vt:lpstr>
      <vt:lpstr>جهت گيري هاي کلي در مطالعه موسيقي – 3 مفاهيم ميان رشته اي جهت دهنده به مطالعات انسان شناختي موسيقي</vt:lpstr>
      <vt:lpstr>جهت گيري هاي کلي در مطالعه موسيقي – 3  مفاهيم ميان رشته اي جهت دهنده به مطالعات انسان شناختي موسيقي</vt:lpstr>
      <vt:lpstr>مفاهيم ميان رشته اي جهت دهنده به مطالعات انسان شناختي موسيقي</vt:lpstr>
      <vt:lpstr>مفاهيم ميان رشته اي جهت دهنده به مطالعات انسان شناختي موسيقي</vt:lpstr>
      <vt:lpstr>مفاهيم ميان رشته ای جهت دهنده به مطالعات انسان شناختي موسيقي</vt:lpstr>
      <vt:lpstr>مفاهيم ميان رشته ای جهت دهنده به مطالعات انسان شناختي موسيقي</vt:lpstr>
      <vt:lpstr>مفاهيم ميان رشته ای جهت دهنده به مطالعات انسان شناختي موسيقي</vt:lpstr>
      <vt:lpstr>مفاهيم ميان رشته ای جهت دهنده به مطالعات انسان شناختي موسيقي</vt:lpstr>
      <vt:lpstr>نقد</vt:lpstr>
      <vt:lpstr>نقد</vt:lpstr>
      <vt:lpstr>نقد</vt:lpstr>
      <vt:lpstr>کاربرد</vt:lpstr>
      <vt:lpstr>کاربرد</vt:lpstr>
      <vt:lpstr>منابع</vt:lpstr>
      <vt:lpstr>منابع</vt:lpstr>
      <vt:lpstr>منابع</vt:lpstr>
      <vt:lpstr>منابع</vt:lpstr>
      <vt:lpstr>منابع</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گزارشي از اتنوموزيکولوژي</dc:title>
  <dc:creator>User</dc:creator>
  <cp:lastModifiedBy>Fakouhi</cp:lastModifiedBy>
  <cp:revision>126</cp:revision>
  <dcterms:created xsi:type="dcterms:W3CDTF">2006-08-16T00:00:00Z</dcterms:created>
  <dcterms:modified xsi:type="dcterms:W3CDTF">2015-01-17T22:04:07Z</dcterms:modified>
</cp:coreProperties>
</file>