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60" r:id="rId1"/>
  </p:sldMasterIdLst>
  <p:notesMasterIdLst>
    <p:notesMasterId r:id="rId13"/>
  </p:notesMasterIdLst>
  <p:sldIdLst>
    <p:sldId id="256" r:id="rId2"/>
    <p:sldId id="258" r:id="rId3"/>
    <p:sldId id="259" r:id="rId4"/>
    <p:sldId id="257" r:id="rId5"/>
    <p:sldId id="265" r:id="rId6"/>
    <p:sldId id="260" r:id="rId7"/>
    <p:sldId id="266" r:id="rId8"/>
    <p:sldId id="261" r:id="rId9"/>
    <p:sldId id="262" r:id="rId10"/>
    <p:sldId id="263" r:id="rId11"/>
    <p:sldId id="264"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E5F62F-F694-431F-BBE4-EF316A966609}" type="datetimeFigureOut">
              <a:rPr lang="fa-IR" smtClean="0"/>
              <a:pPr/>
              <a:t>01/17/1434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5E2C29A-E054-48FA-9DF1-EEC3616B8867}"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5E2C29A-E054-48FA-9DF1-EEC3616B8867}" type="slidenum">
              <a:rPr lang="fa-IR" smtClean="0"/>
              <a:pPr/>
              <a:t>8</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A7180056-1882-4E99-A5ED-C2A7F8BBCA1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7180056-1882-4E99-A5ED-C2A7F8BBCA1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7180056-1882-4E99-A5ED-C2A7F8BBCA1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0A71AF-C234-415E-8E57-3D819E428CBF}" type="datetimeFigureOut">
              <a:rPr lang="fa-IR" smtClean="0"/>
              <a:pPr/>
              <a:t>01/17/1434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A7180056-1882-4E99-A5ED-C2A7F8BBCA10}"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0A71AF-C234-415E-8E57-3D819E428CBF}" type="datetimeFigureOut">
              <a:rPr lang="fa-IR" smtClean="0"/>
              <a:pPr/>
              <a:t>01/17/1434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180056-1882-4E99-A5ED-C2A7F8BBCA10}"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714356"/>
            <a:ext cx="7851648" cy="1571636"/>
          </a:xfrm>
        </p:spPr>
        <p:txBody>
          <a:bodyPr>
            <a:normAutofit fontScale="90000"/>
          </a:bodyPr>
          <a:lstStyle/>
          <a:p>
            <a:pPr algn="ctr" rtl="1"/>
            <a:r>
              <a:rPr lang="fa-IR" dirty="0" smtClean="0"/>
              <a:t> بسم الله الرحمن الرحیم</a:t>
            </a:r>
            <a:r>
              <a:rPr lang="en-US" dirty="0" smtClean="0"/>
              <a:t/>
            </a:r>
            <a:br>
              <a:rPr lang="en-US" dirty="0" smtClean="0"/>
            </a:br>
            <a:endParaRPr lang="fa-IR" dirty="0"/>
          </a:p>
        </p:txBody>
      </p:sp>
      <p:sp>
        <p:nvSpPr>
          <p:cNvPr id="3" name="Subtitle 2"/>
          <p:cNvSpPr>
            <a:spLocks noGrp="1"/>
          </p:cNvSpPr>
          <p:nvPr>
            <p:ph type="subTitle" idx="1"/>
          </p:nvPr>
        </p:nvSpPr>
        <p:spPr>
          <a:xfrm>
            <a:off x="533400" y="2143116"/>
            <a:ext cx="7854696" cy="4071966"/>
          </a:xfrm>
        </p:spPr>
        <p:txBody>
          <a:bodyPr>
            <a:normAutofit fontScale="70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انسان شناسی شناختی</a:t>
            </a:r>
            <a:endParaRPr lang="en-US"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 </a:t>
            </a:r>
            <a:endParaRPr lang="en-US"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طرحواره های فرهنگی</a:t>
            </a:r>
            <a:endParaRPr lang="en-US"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en-US" sz="46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cs typeface="B Zar" pitchFamily="2" charset="-78"/>
              </a:rPr>
              <a:t>Cultural schemas</a:t>
            </a:r>
          </a:p>
          <a:p>
            <a:endParaRPr lang="en-US" sz="4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استاد: دکتر ناصر  فکوهی</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 </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دانشجو : مریم  حسین یزدی </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 </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mhoseinyazdi@ut.ac.ir</a:t>
            </a:r>
          </a:p>
          <a:p>
            <a:endPar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solidFill>
                  <a:schemeClr val="tx1"/>
                </a:solidFill>
                <a:cs typeface="B Titr" pitchFamily="2" charset="-78"/>
              </a:rPr>
              <a:t>نتیجه گیری</a:t>
            </a:r>
            <a:endParaRPr lang="fa-IR" sz="4400" dirty="0">
              <a:solidFill>
                <a:schemeClr val="tx1"/>
              </a:solidFill>
              <a:cs typeface="B Titr" pitchFamily="2" charset="-78"/>
            </a:endParaRPr>
          </a:p>
        </p:txBody>
      </p:sp>
      <p:sp>
        <p:nvSpPr>
          <p:cNvPr id="3" name="Content Placeholder 2"/>
          <p:cNvSpPr>
            <a:spLocks noGrp="1"/>
          </p:cNvSpPr>
          <p:nvPr>
            <p:ph idx="1"/>
          </p:nvPr>
        </p:nvSpPr>
        <p:spPr/>
        <p:txBody>
          <a:bodyPr/>
          <a:lstStyle/>
          <a:p>
            <a:pPr algn="just">
              <a:buFont typeface="Wingdings" pitchFamily="2" charset="2"/>
              <a:buChar char="v"/>
            </a:pPr>
            <a:r>
              <a:rPr lang="fa-IR" sz="2400" dirty="0" smtClean="0">
                <a:cs typeface="B Zar" pitchFamily="2" charset="-78"/>
              </a:rPr>
              <a:t>طرحواره‌ها در انسان شناسی شناختی مفاهيمي مشروح و انضمامي نيستند، بلکه مفاهيمي كلي و انتزاعي به‏شمار مي‌روند. همچنین طرحواره‏ها الگوهاي نوظهوري هستند كه از تجربه‏هاي تكراري انتزاع مي‌شوند.</a:t>
            </a:r>
          </a:p>
          <a:p>
            <a:pPr algn="just">
              <a:buNone/>
            </a:pPr>
            <a:endParaRPr lang="en-US" sz="2400" dirty="0" smtClean="0">
              <a:cs typeface="B Zar" pitchFamily="2" charset="-78"/>
            </a:endParaRPr>
          </a:p>
          <a:p>
            <a:pPr algn="just">
              <a:buFont typeface="Wingdings" pitchFamily="2" charset="2"/>
              <a:buChar char="v"/>
            </a:pPr>
            <a:r>
              <a:rPr lang="fa-IR" sz="2400" dirty="0" smtClean="0">
                <a:cs typeface="B Zar" pitchFamily="2" charset="-78"/>
              </a:rPr>
              <a:t>طرحوراه‌های فرهنگی دانشی ایستا نیستند که به‌طور مساوی در ذهن همه اعضای یک گروه فرهنگی توزیع شده باشند. واقعیت مفهوم‌سازی‌های فرهنگی با چنین دیدگاه تقلیل‌گرایانه‌ای سازگار نیست. درواقع،  میزان آگاهی و دانش اعضای یک گروه‌ از مفهوم‌سازی‌های فرهنگی متنوع است. </a:t>
            </a:r>
            <a:endParaRPr lang="fa-IR" sz="2400" dirty="0">
              <a:cs typeface="B Zar" pitchFamily="2" charset="-78"/>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solidFill>
                  <a:schemeClr val="tx1"/>
                </a:solidFill>
                <a:cs typeface="B Titr" pitchFamily="2" charset="-78"/>
              </a:rPr>
              <a:t>منابع</a:t>
            </a:r>
            <a:endParaRPr lang="fa-IR" sz="4400" dirty="0">
              <a:solidFill>
                <a:schemeClr val="tx1"/>
              </a:solidFill>
              <a:cs typeface="B Titr" pitchFamily="2" charset="-78"/>
            </a:endParaRPr>
          </a:p>
        </p:txBody>
      </p:sp>
      <p:sp>
        <p:nvSpPr>
          <p:cNvPr id="3" name="Content Placeholder 2"/>
          <p:cNvSpPr>
            <a:spLocks noGrp="1"/>
          </p:cNvSpPr>
          <p:nvPr>
            <p:ph idx="1"/>
          </p:nvPr>
        </p:nvSpPr>
        <p:spPr/>
        <p:txBody>
          <a:bodyPr>
            <a:normAutofit fontScale="85000" lnSpcReduction="20000"/>
          </a:bodyPr>
          <a:lstStyle/>
          <a:p>
            <a:pPr algn="l">
              <a:buNone/>
            </a:pPr>
            <a:r>
              <a:rPr lang="en-US" dirty="0" err="1" smtClean="0"/>
              <a:t>Augoustinos</a:t>
            </a:r>
            <a:r>
              <a:rPr lang="en-US" dirty="0" smtClean="0"/>
              <a:t>, M., &amp; Walker, I. (1995). </a:t>
            </a:r>
            <a:r>
              <a:rPr lang="en-US" i="1" dirty="0" smtClean="0"/>
              <a:t>Social Cognition: An Integrated Introduction</a:t>
            </a:r>
            <a:r>
              <a:rPr lang="en-US" dirty="0" smtClean="0"/>
              <a:t>. </a:t>
            </a:r>
            <a:r>
              <a:rPr lang="en-US" dirty="0" err="1" smtClean="0"/>
              <a:t>London:Sage</a:t>
            </a:r>
            <a:r>
              <a:rPr lang="en-US" dirty="0" smtClean="0"/>
              <a:t>.</a:t>
            </a:r>
            <a:r>
              <a:rPr lang="en-US" b="1" dirty="0" smtClean="0"/>
              <a:t> </a:t>
            </a:r>
            <a:endParaRPr lang="en-US" dirty="0" smtClean="0"/>
          </a:p>
          <a:p>
            <a:pPr algn="l">
              <a:buNone/>
            </a:pPr>
            <a:r>
              <a:rPr lang="fa-IR" dirty="0" smtClean="0"/>
              <a:t> </a:t>
            </a:r>
            <a:r>
              <a:rPr lang="en-US" dirty="0" smtClean="0"/>
              <a:t> </a:t>
            </a:r>
          </a:p>
          <a:p>
            <a:pPr algn="l">
              <a:buNone/>
            </a:pPr>
            <a:r>
              <a:rPr lang="en-US" dirty="0" err="1" smtClean="0"/>
              <a:t>D’Andrade</a:t>
            </a:r>
            <a:r>
              <a:rPr lang="en-US" dirty="0" smtClean="0"/>
              <a:t>, R. (1995). </a:t>
            </a:r>
            <a:r>
              <a:rPr lang="en-US" i="1" dirty="0" smtClean="0"/>
              <a:t>The Development of Cognitive Anthropology</a:t>
            </a:r>
            <a:r>
              <a:rPr lang="en-US" dirty="0" smtClean="0"/>
              <a:t>. Cambridge </a:t>
            </a:r>
            <a:r>
              <a:rPr lang="en-US" dirty="0" err="1" smtClean="0"/>
              <a:t>Cambridge</a:t>
            </a:r>
            <a:r>
              <a:rPr lang="en-US" dirty="0" smtClean="0"/>
              <a:t> University Press.</a:t>
            </a:r>
            <a:r>
              <a:rPr lang="fa-IR" dirty="0" smtClean="0"/>
              <a:t> </a:t>
            </a:r>
            <a:endParaRPr lang="en-US" dirty="0" smtClean="0"/>
          </a:p>
          <a:p>
            <a:pPr algn="l">
              <a:buNone/>
            </a:pPr>
            <a:r>
              <a:rPr lang="fa-IR" dirty="0" smtClean="0"/>
              <a:t> </a:t>
            </a:r>
            <a:endParaRPr lang="en-US" dirty="0" smtClean="0"/>
          </a:p>
          <a:p>
            <a:pPr algn="l">
              <a:buNone/>
            </a:pPr>
            <a:r>
              <a:rPr lang="en-US" dirty="0" smtClean="0"/>
              <a:t>Lutz, C. (1987). Goals, events and understanding in </a:t>
            </a:r>
            <a:r>
              <a:rPr lang="en-US" dirty="0" err="1" smtClean="0"/>
              <a:t>Ifaluk</a:t>
            </a:r>
            <a:r>
              <a:rPr lang="en-US" dirty="0" smtClean="0"/>
              <a:t> emotion theory. In N. Quinn &amp; D. Holland (Eds.), </a:t>
            </a:r>
            <a:r>
              <a:rPr lang="en-US" i="1" dirty="0" smtClean="0"/>
              <a:t>Cultural Models in Language and Thought </a:t>
            </a:r>
            <a:r>
              <a:rPr lang="en-US" dirty="0" smtClean="0"/>
              <a:t>(pp. 181–238). Cambridge: Cambridge University Press.</a:t>
            </a:r>
          </a:p>
          <a:p>
            <a:pPr algn="l">
              <a:buNone/>
            </a:pPr>
            <a:r>
              <a:rPr lang="fa-IR" dirty="0" smtClean="0"/>
              <a:t> </a:t>
            </a:r>
            <a:endParaRPr lang="en-US" dirty="0" smtClean="0"/>
          </a:p>
          <a:p>
            <a:pPr algn="l">
              <a:buNone/>
            </a:pPr>
            <a:r>
              <a:rPr lang="en-US" dirty="0" err="1" smtClean="0"/>
              <a:t>Mandler</a:t>
            </a:r>
            <a:r>
              <a:rPr lang="en-US" dirty="0" smtClean="0"/>
              <a:t>, J. (1984). </a:t>
            </a:r>
            <a:r>
              <a:rPr lang="en-US" i="1" dirty="0" smtClean="0"/>
              <a:t>Stories, Scripts and Scenes: Aspects of Schema Theory</a:t>
            </a:r>
            <a:r>
              <a:rPr lang="en-US" dirty="0" smtClean="0"/>
              <a:t>. Hillsdale, NJ: Erlbaum</a:t>
            </a:r>
            <a:endParaRPr lang="en-US" dirty="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4)">
                                      <p:cBhvr>
                                        <p:cTn id="18" dur="2000"/>
                                        <p:tgtEl>
                                          <p:spTgt spid="3">
                                            <p:txEl>
                                              <p:pRg st="2" end="2"/>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4)">
                                      <p:cBhvr>
                                        <p:cTn id="21" dur="2000"/>
                                        <p:tgtEl>
                                          <p:spTgt spid="3">
                                            <p:txEl>
                                              <p:pRg st="3" end="3"/>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4)">
                                      <p:cBhvr>
                                        <p:cTn id="24" dur="2000"/>
                                        <p:tgtEl>
                                          <p:spTgt spid="3">
                                            <p:txEl>
                                              <p:pRg st="4" end="4"/>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4)">
                                      <p:cBhvr>
                                        <p:cTn id="27" dur="2000"/>
                                        <p:tgtEl>
                                          <p:spTgt spid="3">
                                            <p:txEl>
                                              <p:pRg st="5" end="5"/>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4)">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smtClean="0">
                <a:solidFill>
                  <a:schemeClr val="tx1"/>
                </a:solidFill>
                <a:cs typeface="B Titr" pitchFamily="2" charset="-78"/>
              </a:rPr>
              <a:t>مقدمه</a:t>
            </a:r>
            <a:endParaRPr lang="fa-IR" sz="4000" dirty="0">
              <a:solidFill>
                <a:schemeClr val="tx1"/>
              </a:solidFill>
              <a:cs typeface="B Titr" pitchFamily="2" charset="-78"/>
            </a:endParaRPr>
          </a:p>
        </p:txBody>
      </p:sp>
      <p:sp>
        <p:nvSpPr>
          <p:cNvPr id="3" name="Content Placeholder 2"/>
          <p:cNvSpPr>
            <a:spLocks noGrp="1"/>
          </p:cNvSpPr>
          <p:nvPr>
            <p:ph idx="1"/>
          </p:nvPr>
        </p:nvSpPr>
        <p:spPr/>
        <p:txBody>
          <a:bodyPr>
            <a:normAutofit/>
          </a:bodyPr>
          <a:lstStyle/>
          <a:p>
            <a:pPr marL="0" indent="0" algn="just">
              <a:lnSpc>
                <a:spcPct val="150000"/>
              </a:lnSpc>
              <a:buFont typeface="Wingdings" pitchFamily="2" charset="2"/>
              <a:buChar char="v"/>
            </a:pPr>
            <a:r>
              <a:rPr lang="fa-IR" sz="2400" dirty="0" smtClean="0">
                <a:cs typeface="B Zar" pitchFamily="2" charset="-78"/>
              </a:rPr>
              <a:t>انسان شناسی شناختی عبارتست از مطالعه رابطه میان جامعه انسانی و اندیشه انسانی. انسان شناسان شناختی در پی مطالعه این موضوع هستند که مردم در گروههای اجتماعی چگونه اشیاء و رویدادهایی را که دنیای آنها را می سازند، دریافت کرده و در باب آنها فکر می کنند. </a:t>
            </a:r>
          </a:p>
          <a:p>
            <a:pPr marL="0" indent="0" algn="just">
              <a:lnSpc>
                <a:spcPct val="150000"/>
              </a:lnSpc>
              <a:buFont typeface="Wingdings" pitchFamily="2" charset="2"/>
              <a:buChar char="v"/>
            </a:pPr>
            <a:r>
              <a:rPr lang="fa-IR" sz="2400" dirty="0" smtClean="0">
                <a:cs typeface="B Zar" pitchFamily="2" charset="-78"/>
              </a:rPr>
              <a:t>مفهوم طرحواره‌های فرهنگی در انسان ‌شناسی شناختی، از سایر علوم به‌خصوص روان‌شناسی و زبان‌شناسی گرفته شده است.</a:t>
            </a:r>
            <a:endParaRPr lang="en-US" sz="2400" dirty="0" smtClean="0">
              <a:cs typeface="B Zar" pitchFamily="2" charset="-78"/>
            </a:endParaRPr>
          </a:p>
          <a:p>
            <a:pPr marL="0" indent="0" algn="just">
              <a:lnSpc>
                <a:spcPct val="150000"/>
              </a:lnSpc>
              <a:buNone/>
            </a:pPr>
            <a:endParaRPr lang="fa-IR" sz="2400" dirty="0">
              <a:cs typeface="B Zar" pitchFamily="2" charset="-78"/>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a:bodyPr>
          <a:lstStyle/>
          <a:p>
            <a:pPr algn="r"/>
            <a:r>
              <a:rPr lang="fa-IR" sz="4000" b="1" dirty="0" smtClean="0">
                <a:solidFill>
                  <a:schemeClr val="tx1"/>
                </a:solidFill>
                <a:cs typeface="B Titr" pitchFamily="2" charset="-78"/>
              </a:rPr>
              <a:t>شکل‌گیری نظریه طرحواره‌های فرهنگی</a:t>
            </a:r>
            <a:endParaRPr lang="fa-IR" sz="4000" dirty="0">
              <a:solidFill>
                <a:schemeClr val="tx1"/>
              </a:solidFill>
              <a:cs typeface="B Titr" pitchFamily="2" charset="-78"/>
            </a:endParaRPr>
          </a:p>
        </p:txBody>
      </p:sp>
      <p:sp>
        <p:nvSpPr>
          <p:cNvPr id="3" name="Content Placeholder 2"/>
          <p:cNvSpPr>
            <a:spLocks noGrp="1"/>
          </p:cNvSpPr>
          <p:nvPr>
            <p:ph idx="1"/>
          </p:nvPr>
        </p:nvSpPr>
        <p:spPr>
          <a:xfrm>
            <a:off x="428596" y="2000240"/>
            <a:ext cx="8229600" cy="4389120"/>
          </a:xfrm>
        </p:spPr>
        <p:txBody>
          <a:bodyPr>
            <a:normAutofit/>
          </a:bodyPr>
          <a:lstStyle/>
          <a:p>
            <a:pPr marL="0" indent="0" algn="just">
              <a:spcBef>
                <a:spcPts val="600"/>
              </a:spcBef>
              <a:spcAft>
                <a:spcPts val="600"/>
              </a:spcAft>
              <a:buNone/>
            </a:pPr>
            <a:r>
              <a:rPr lang="fa-IR" sz="2400" dirty="0" smtClean="0">
                <a:cs typeface="B Zar" pitchFamily="2" charset="-78"/>
              </a:rPr>
              <a:t>قدمت ایده طرحواره‌ها دست‌کم به زمان کانت بر‌می‌گردد، و در روان‌شناسی با کارهای بارتلت شروع شد. </a:t>
            </a:r>
          </a:p>
          <a:p>
            <a:pPr marL="0" indent="0" algn="just">
              <a:spcBef>
                <a:spcPts val="600"/>
              </a:spcBef>
              <a:spcAft>
                <a:spcPts val="600"/>
              </a:spcAft>
              <a:buNone/>
            </a:pPr>
            <a:r>
              <a:rPr lang="fa-IR" sz="2400" dirty="0" smtClean="0">
                <a:cs typeface="B Zar" pitchFamily="2" charset="-78"/>
              </a:rPr>
              <a:t>ایده طرحواره‌ها اولین  بار در زبان‌شناسی توسط جانسون(1987) در کتاب  </a:t>
            </a:r>
            <a:r>
              <a:rPr lang="fa-IR" sz="2400" b="1" i="1" dirty="0" smtClean="0">
                <a:cs typeface="B Zar" pitchFamily="2" charset="-78"/>
              </a:rPr>
              <a:t>بدن در ذهن          </a:t>
            </a:r>
          </a:p>
          <a:p>
            <a:pPr>
              <a:buNone/>
            </a:pPr>
            <a:r>
              <a:rPr lang="en-US" sz="2000" dirty="0" smtClean="0"/>
              <a:t>(The Body in the Mind)</a:t>
            </a:r>
            <a:r>
              <a:rPr lang="fa-IR" sz="2400" dirty="0" smtClean="0">
                <a:cs typeface="B Zar" pitchFamily="2" charset="-78"/>
              </a:rPr>
              <a:t>مطرح شد.</a:t>
            </a:r>
            <a:r>
              <a:rPr lang="en-US" sz="2400" dirty="0" smtClean="0">
                <a:cs typeface="B Zar" pitchFamily="2" charset="-78"/>
              </a:rPr>
              <a:t> </a:t>
            </a:r>
            <a:endParaRPr lang="fa-IR" sz="2400" dirty="0" smtClean="0">
              <a:cs typeface="B Zar" pitchFamily="2" charset="-78"/>
            </a:endParaRPr>
          </a:p>
          <a:p>
            <a:pPr>
              <a:buNone/>
            </a:pPr>
            <a:endParaRPr lang="en-US" sz="2400" dirty="0" smtClean="0">
              <a:cs typeface="B Zar" pitchFamily="2" charset="-78"/>
            </a:endParaRPr>
          </a:p>
          <a:p>
            <a:pPr>
              <a:buNone/>
            </a:pPr>
            <a:r>
              <a:rPr lang="fa-IR" sz="2400" dirty="0" smtClean="0">
                <a:cs typeface="B Zar" pitchFamily="2" charset="-78"/>
              </a:rPr>
              <a:t>به‌عقیده جين‌ مندلر(</a:t>
            </a:r>
            <a:r>
              <a:rPr lang="en-US" sz="2000" dirty="0" smtClean="0">
                <a:cs typeface="B Zar" pitchFamily="2" charset="-78"/>
              </a:rPr>
              <a:t>(</a:t>
            </a:r>
            <a:r>
              <a:rPr lang="en-US" sz="2000" dirty="0" smtClean="0"/>
              <a:t>J. </a:t>
            </a:r>
            <a:r>
              <a:rPr lang="en-US" sz="2000" dirty="0" err="1" smtClean="0"/>
              <a:t>Mandler</a:t>
            </a:r>
            <a:r>
              <a:rPr lang="fa-IR" sz="2400" dirty="0" smtClean="0">
                <a:cs typeface="B Zar" pitchFamily="2" charset="-78"/>
              </a:rPr>
              <a:t> (2004) فيزيولوژيست رشد، طرحواره‏ها وظهوروتکوینی هستند؛ بدین معنا که آنها ساختارهاي</a:t>
            </a:r>
            <a:r>
              <a:rPr lang="fa-IR" sz="2400" b="1" dirty="0" smtClean="0">
                <a:cs typeface="B Zar" pitchFamily="2" charset="-78"/>
              </a:rPr>
              <a:t> </a:t>
            </a:r>
            <a:r>
              <a:rPr lang="fa-IR" sz="2400" dirty="0" smtClean="0">
                <a:cs typeface="B Zar" pitchFamily="2" charset="-78"/>
              </a:rPr>
              <a:t>دانش ذاتي نيستند.</a:t>
            </a:r>
          </a:p>
          <a:p>
            <a:pPr>
              <a:buNone/>
            </a:pPr>
            <a:endParaRPr lang="en-US" sz="2400" dirty="0" smtClean="0">
              <a:cs typeface="B Zar" pitchFamily="2" charset="-78"/>
            </a:endParaRPr>
          </a:p>
          <a:p>
            <a:pPr marL="0" indent="0" algn="just">
              <a:spcBef>
                <a:spcPts val="600"/>
              </a:spcBef>
              <a:spcAft>
                <a:spcPts val="600"/>
              </a:spcAft>
              <a:buNone/>
            </a:pPr>
            <a:r>
              <a:rPr lang="fa-IR" sz="2400" dirty="0" smtClean="0">
                <a:cs typeface="B Zar" pitchFamily="2" charset="-78"/>
              </a:rPr>
              <a:t>دی‌اندرادی </a:t>
            </a:r>
            <a:r>
              <a:rPr lang="fa-IR" sz="2000" dirty="0" smtClean="0"/>
              <a:t>(1995: 122) </a:t>
            </a:r>
            <a:r>
              <a:rPr lang="fa-IR" sz="2400" dirty="0" smtClean="0">
                <a:cs typeface="B Zar" pitchFamily="2" charset="-78"/>
              </a:rPr>
              <a:t>و مندلر </a:t>
            </a:r>
            <a:r>
              <a:rPr lang="fa-IR" sz="2000" dirty="0" smtClean="0"/>
              <a:t>(1984: 55-56)</a:t>
            </a:r>
            <a:r>
              <a:rPr lang="fa-IR" sz="2400" dirty="0" smtClean="0">
                <a:cs typeface="B Zar" pitchFamily="2" charset="-78"/>
              </a:rPr>
              <a:t> اذعان می‌دارند که طرحواره‌ها "بازنمودهای محدود، مجزا و یکپارچه‌ای هستند." طرحواره ها از تجربه ها ساخته شده اند.</a:t>
            </a:r>
            <a:endParaRPr lang="fa-IR" sz="2400" dirty="0">
              <a:cs typeface="B Zar" pitchFamily="2" charset="-78"/>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Autofit/>
          </a:bodyPr>
          <a:lstStyle/>
          <a:p>
            <a:pPr algn="r"/>
            <a:r>
              <a:rPr lang="fa-IR" sz="3200" b="1" dirty="0" smtClean="0">
                <a:solidFill>
                  <a:schemeClr val="tx1"/>
                </a:solidFill>
                <a:cs typeface="B Titr" pitchFamily="2" charset="-78"/>
              </a:rPr>
              <a:t>ورود بحث طرحواره‌ها به مطالعات انسان ‌شناسی شناختی </a:t>
            </a:r>
            <a:endParaRPr lang="fa-IR" sz="3200" dirty="0">
              <a:solidFill>
                <a:schemeClr val="tx1"/>
              </a:solidFill>
              <a:cs typeface="B Titr" pitchFamily="2" charset="-78"/>
            </a:endParaRPr>
          </a:p>
        </p:txBody>
      </p:sp>
      <p:sp>
        <p:nvSpPr>
          <p:cNvPr id="3" name="Content Placeholder 2"/>
          <p:cNvSpPr>
            <a:spLocks noGrp="1"/>
          </p:cNvSpPr>
          <p:nvPr>
            <p:ph idx="1"/>
          </p:nvPr>
        </p:nvSpPr>
        <p:spPr>
          <a:xfrm>
            <a:off x="467544" y="1916832"/>
            <a:ext cx="8229600" cy="4389120"/>
          </a:xfrm>
        </p:spPr>
        <p:txBody>
          <a:bodyPr>
            <a:normAutofit lnSpcReduction="10000"/>
          </a:bodyPr>
          <a:lstStyle/>
          <a:p>
            <a:pPr marL="0" indent="0" algn="just">
              <a:spcBef>
                <a:spcPts val="600"/>
              </a:spcBef>
              <a:spcAft>
                <a:spcPts val="600"/>
              </a:spcAft>
              <a:buFont typeface="Wingdings" pitchFamily="2" charset="2"/>
              <a:buChar char="v"/>
            </a:pPr>
            <a:r>
              <a:rPr lang="fa-IR" sz="2400" dirty="0" smtClean="0">
                <a:cs typeface="B Zar" pitchFamily="2" charset="-78"/>
              </a:rPr>
              <a:t>آنچه که انسان شناسان شناختی از مفهوم طرحواره به قرض گرفتند آن بود که مفهوم را برای توصیف و تبیین معناهای فرهنگی و فردی استفاده کنند. </a:t>
            </a:r>
          </a:p>
          <a:p>
            <a:pPr marL="0" indent="0" algn="just">
              <a:spcBef>
                <a:spcPts val="600"/>
              </a:spcBef>
              <a:spcAft>
                <a:spcPts val="600"/>
              </a:spcAft>
              <a:buFont typeface="Wingdings" pitchFamily="2" charset="2"/>
              <a:buChar char="v"/>
            </a:pPr>
            <a:r>
              <a:rPr lang="fa-IR" sz="2400" dirty="0" smtClean="0">
                <a:cs typeface="B Zar" pitchFamily="2" charset="-78"/>
              </a:rPr>
              <a:t>زمانی‌که گروهی از افراد در تجربه‌های مشابهی حضور داشته باشند آنها طرحواره‌های مشترکی خواهند داشت، که بازنمودهای عامی از تجربه‌ای مشترک هستند. این‌چنین طرحواره‌های مشترکی را می‌توان </a:t>
            </a:r>
            <a:r>
              <a:rPr lang="fa-IR" sz="2400" i="1" dirty="0" smtClean="0">
                <a:cs typeface="B Zar" pitchFamily="2" charset="-78"/>
              </a:rPr>
              <a:t>طرحواره فرهنگی</a:t>
            </a:r>
            <a:r>
              <a:rPr lang="fa-IR" sz="2400" dirty="0" smtClean="0">
                <a:cs typeface="B Zar" pitchFamily="2" charset="-78"/>
              </a:rPr>
              <a:t> نامید. </a:t>
            </a:r>
            <a:endParaRPr lang="en-US" sz="2400" dirty="0" smtClean="0">
              <a:cs typeface="B Zar" pitchFamily="2" charset="-78"/>
            </a:endParaRPr>
          </a:p>
          <a:p>
            <a:pPr marL="0" algn="just">
              <a:spcBef>
                <a:spcPts val="600"/>
              </a:spcBef>
              <a:spcAft>
                <a:spcPts val="600"/>
              </a:spcAft>
              <a:buFont typeface="Wingdings" pitchFamily="2" charset="2"/>
              <a:buChar char="v"/>
            </a:pPr>
            <a:r>
              <a:rPr lang="fa-IR" sz="2400" dirty="0" smtClean="0">
                <a:cs typeface="B Zar" pitchFamily="2" charset="-78"/>
              </a:rPr>
              <a:t>به‌گفته </a:t>
            </a:r>
            <a:r>
              <a:rPr lang="fa-IR" sz="2400" dirty="0" smtClean="0">
                <a:cs typeface="B Zar" pitchFamily="2" charset="-78"/>
              </a:rPr>
              <a:t>کویین</a:t>
            </a:r>
            <a:r>
              <a:rPr lang="fa-IR" sz="2400" dirty="0" smtClean="0"/>
              <a:t> </a:t>
            </a:r>
            <a:r>
              <a:rPr lang="fa-IR" sz="2000" dirty="0" smtClean="0"/>
              <a:t>(</a:t>
            </a:r>
            <a:r>
              <a:rPr lang="en-US" sz="2000" dirty="0" smtClean="0"/>
              <a:t>Quinn</a:t>
            </a:r>
            <a:r>
              <a:rPr lang="fa-IR" sz="2000" dirty="0" smtClean="0"/>
              <a:t>)</a:t>
            </a:r>
            <a:r>
              <a:rPr lang="fa-IR" sz="2400" dirty="0" smtClean="0"/>
              <a:t> </a:t>
            </a:r>
            <a:r>
              <a:rPr lang="fa-IR" sz="2000" dirty="0" smtClean="0"/>
              <a:t>(</a:t>
            </a:r>
            <a:r>
              <a:rPr lang="fa-IR" sz="2000" dirty="0" smtClean="0"/>
              <a:t>2011)</a:t>
            </a:r>
            <a:r>
              <a:rPr lang="fa-IR" sz="2000" dirty="0" smtClean="0">
                <a:cs typeface="B Zar" pitchFamily="2" charset="-78"/>
              </a:rPr>
              <a:t> </a:t>
            </a:r>
            <a:r>
              <a:rPr lang="fa-IR" sz="2400" dirty="0" smtClean="0">
                <a:cs typeface="B Zar" pitchFamily="2" charset="-78"/>
              </a:rPr>
              <a:t>اولین کسی که اصطلاح طرحواره فرهنگی را در کارهای خود به‌کار گرفت رونالد کاسون</a:t>
            </a:r>
            <a:r>
              <a:rPr lang="fa-IR" sz="2400" dirty="0" smtClean="0"/>
              <a:t> </a:t>
            </a:r>
            <a:r>
              <a:rPr lang="en-US" sz="2400" dirty="0" smtClean="0"/>
              <a:t>(</a:t>
            </a:r>
            <a:r>
              <a:rPr lang="en-US" sz="2000" dirty="0" smtClean="0"/>
              <a:t>Ronald </a:t>
            </a:r>
            <a:r>
              <a:rPr lang="en-US" sz="2000" dirty="0" err="1" smtClean="0"/>
              <a:t>Casson</a:t>
            </a:r>
            <a:r>
              <a:rPr lang="en-US" sz="2000" dirty="0" smtClean="0"/>
              <a:t> </a:t>
            </a:r>
            <a:r>
              <a:rPr lang="en-US" sz="2400" dirty="0" smtClean="0"/>
              <a:t>)</a:t>
            </a:r>
            <a:r>
              <a:rPr lang="fa-IR" sz="2000" dirty="0" smtClean="0"/>
              <a:t>(1980)</a:t>
            </a:r>
            <a:r>
              <a:rPr lang="fa-IR" sz="2000" dirty="0" smtClean="0">
                <a:cs typeface="B Zar" pitchFamily="2" charset="-78"/>
              </a:rPr>
              <a:t> </a:t>
            </a:r>
            <a:r>
              <a:rPr lang="fa-IR" sz="2400" dirty="0" smtClean="0">
                <a:cs typeface="B Zar" pitchFamily="2" charset="-78"/>
              </a:rPr>
              <a:t>بود.</a:t>
            </a:r>
            <a:endParaRPr lang="en-US" sz="2400" dirty="0" smtClean="0">
              <a:cs typeface="B Zar" pitchFamily="2" charset="-78"/>
            </a:endParaRPr>
          </a:p>
          <a:p>
            <a:pPr marL="0" indent="0" algn="just">
              <a:spcBef>
                <a:spcPts val="600"/>
              </a:spcBef>
              <a:spcAft>
                <a:spcPts val="600"/>
              </a:spcAft>
              <a:buFont typeface="Wingdings" pitchFamily="2" charset="2"/>
              <a:buChar char="v"/>
            </a:pPr>
            <a:r>
              <a:rPr lang="fa-IR" sz="2400" dirty="0" smtClean="0">
                <a:cs typeface="B Zar" pitchFamily="2" charset="-78"/>
              </a:rPr>
              <a:t>هاگ گلدوین(</a:t>
            </a:r>
            <a:r>
              <a:rPr lang="fa-IR" sz="2000" dirty="0" smtClean="0">
                <a:cs typeface="B Zar" pitchFamily="2" charset="-78"/>
              </a:rPr>
              <a:t> </a:t>
            </a:r>
            <a:r>
              <a:rPr lang="en-US" sz="2000" dirty="0" smtClean="0">
                <a:cs typeface="B Zar" pitchFamily="2" charset="-78"/>
              </a:rPr>
              <a:t>Gladwin</a:t>
            </a:r>
            <a:r>
              <a:rPr lang="fa-IR" sz="2000" dirty="0" smtClean="0">
                <a:cs typeface="B Zar" pitchFamily="2" charset="-78"/>
              </a:rPr>
              <a:t> </a:t>
            </a:r>
            <a:r>
              <a:rPr lang="en-US" sz="2000" dirty="0" smtClean="0">
                <a:cs typeface="B Zar" pitchFamily="2" charset="-78"/>
              </a:rPr>
              <a:t>Hugh</a:t>
            </a:r>
            <a:r>
              <a:rPr lang="fa-IR" sz="2000" dirty="0" smtClean="0">
                <a:cs typeface="B Zar" pitchFamily="2" charset="-78"/>
              </a:rPr>
              <a:t> )</a:t>
            </a:r>
            <a:r>
              <a:rPr lang="fa-IR" sz="2400" dirty="0" smtClean="0">
                <a:cs typeface="B Zar" pitchFamily="2" charset="-78"/>
              </a:rPr>
              <a:t>در مقاله خود با عنوان"معناشناسی، طرحواره‌ها و خویشاوندی" به ضرورت بازاندیشی معناهای متداعی با خویشاوندی با استفاده از نظریه طرحواره تاکید کرد.</a:t>
            </a:r>
          </a:p>
          <a:p>
            <a:pPr marL="0" indent="0" algn="just">
              <a:spcBef>
                <a:spcPts val="600"/>
              </a:spcBef>
              <a:spcAft>
                <a:spcPts val="600"/>
              </a:spcAft>
              <a:buFont typeface="Wingdings" pitchFamily="2" charset="2"/>
              <a:buChar char="v"/>
            </a:pPr>
            <a:r>
              <a:rPr lang="fa-IR" sz="2400" dirty="0" smtClean="0">
                <a:cs typeface="B Zar" pitchFamily="2" charset="-78"/>
              </a:rPr>
              <a:t>کویین هم طرحواره فرهنگی ازدواج امریکایی را توانست ارائه بدهد.</a:t>
            </a:r>
            <a:endParaRPr lang="en-US" sz="2400" dirty="0" smtClean="0">
              <a:cs typeface="B Zar" pitchFamily="2" charset="-78"/>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4)">
                                      <p:cBhvr>
                                        <p:cTn id="18" dur="2000"/>
                                        <p:tgtEl>
                                          <p:spTgt spid="3">
                                            <p:txEl>
                                              <p:pRg st="2" end="2"/>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4)">
                                      <p:cBhvr>
                                        <p:cTn id="21" dur="2000"/>
                                        <p:tgtEl>
                                          <p:spTgt spid="3">
                                            <p:txEl>
                                              <p:pRg st="3" end="3"/>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4)">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08112"/>
          </a:xfrm>
        </p:spPr>
        <p:txBody>
          <a:bodyPr>
            <a:normAutofit/>
          </a:bodyPr>
          <a:lstStyle/>
          <a:p>
            <a:pPr algn="r"/>
            <a:r>
              <a:rPr lang="fa-IR" sz="3200" b="1" dirty="0" smtClean="0">
                <a:solidFill>
                  <a:schemeClr val="tx1"/>
                </a:solidFill>
                <a:cs typeface="B Titr" pitchFamily="2" charset="-78"/>
              </a:rPr>
              <a:t>طرحواره ها و نظریه ارتباط گرایی</a:t>
            </a:r>
            <a:endParaRPr lang="fa-IR" sz="3200" b="1" dirty="0">
              <a:solidFill>
                <a:schemeClr val="tx1"/>
              </a:solidFill>
              <a:cs typeface="B Titr" pitchFamily="2" charset="-78"/>
            </a:endParaRPr>
          </a:p>
        </p:txBody>
      </p:sp>
      <p:sp>
        <p:nvSpPr>
          <p:cNvPr id="3" name="Content Placeholder 2"/>
          <p:cNvSpPr>
            <a:spLocks noGrp="1"/>
          </p:cNvSpPr>
          <p:nvPr>
            <p:ph idx="1"/>
          </p:nvPr>
        </p:nvSpPr>
        <p:spPr>
          <a:xfrm>
            <a:off x="457200" y="1571612"/>
            <a:ext cx="8229600" cy="5286388"/>
          </a:xfrm>
        </p:spPr>
        <p:txBody>
          <a:bodyPr>
            <a:noAutofit/>
          </a:bodyPr>
          <a:lstStyle/>
          <a:p>
            <a:pPr marL="0" indent="0" algn="just">
              <a:spcBef>
                <a:spcPts val="150"/>
              </a:spcBef>
              <a:spcAft>
                <a:spcPts val="150"/>
              </a:spcAft>
              <a:buFont typeface="Wingdings" pitchFamily="2" charset="2"/>
              <a:buChar char="v"/>
            </a:pPr>
            <a:r>
              <a:rPr lang="fa-IR" sz="2400" dirty="0" smtClean="0">
                <a:cs typeface="B Zar" pitchFamily="2" charset="-78"/>
              </a:rPr>
              <a:t>در آغاز دهه 1990 بود که انسان‌شناسان شناختی با مفهوم ارتباط‌ گرایی آشنا شدند و آن را برای تبیین عملکرد طرحواره‌ها به‌کار گرفتند.طرحواره‌ها "امور ذهنی" را مورد بررسی قرار می‌دهند و ارتباط گرایی چگونگی تحرک و فعالیت‌های این امور را مطالعه می‌کند.</a:t>
            </a:r>
          </a:p>
          <a:p>
            <a:pPr marL="0" indent="0">
              <a:spcBef>
                <a:spcPts val="150"/>
              </a:spcBef>
              <a:spcAft>
                <a:spcPts val="150"/>
              </a:spcAft>
            </a:pPr>
            <a:endParaRPr lang="fa-IR" sz="2400" dirty="0" smtClean="0">
              <a:cs typeface="B Zar" pitchFamily="2" charset="-78"/>
            </a:endParaRPr>
          </a:p>
          <a:p>
            <a:pPr marL="0" indent="0" algn="just">
              <a:spcBef>
                <a:spcPts val="150"/>
              </a:spcBef>
              <a:spcAft>
                <a:spcPts val="150"/>
              </a:spcAft>
              <a:buFont typeface="Wingdings" pitchFamily="2" charset="2"/>
              <a:buChar char="v"/>
            </a:pPr>
            <a:r>
              <a:rPr lang="fa-IR" sz="2400" dirty="0" smtClean="0">
                <a:cs typeface="B Zar" pitchFamily="2" charset="-78"/>
              </a:rPr>
              <a:t>اولین کسانی که به قدرت ارتباط‌ گرایی برای تبیین و فهم طرحواره‌ها پی بردند موریک بلوچ ، کلودیا استرواس و روی دی‌اندرادی بودند. استرواس و دی‌اندرادی هر دو در کتاب انگیزه‌های انسان و الگوهای فرهنگی (</a:t>
            </a:r>
            <a:r>
              <a:rPr lang="en-US" sz="2000" dirty="0" smtClean="0"/>
              <a:t>Human Motives and Cultural Models</a:t>
            </a:r>
            <a:r>
              <a:rPr lang="fa-IR" sz="2000" dirty="0" smtClean="0">
                <a:cs typeface="B Zar" pitchFamily="2" charset="-78"/>
              </a:rPr>
              <a:t> )    (</a:t>
            </a:r>
            <a:r>
              <a:rPr lang="fa-IR" sz="1800" dirty="0" smtClean="0"/>
              <a:t>1992</a:t>
            </a:r>
            <a:r>
              <a:rPr lang="fa-IR" sz="1400" dirty="0" smtClean="0"/>
              <a:t>) </a:t>
            </a:r>
            <a:r>
              <a:rPr lang="fa-IR" sz="2400" dirty="0" smtClean="0">
                <a:cs typeface="B Zar" pitchFamily="2" charset="-78"/>
              </a:rPr>
              <a:t>در تلاش بودند تا پایه‌های ارتباط‌گرایانه طرحواره‌های فرهنگی را مشخص کنند</a:t>
            </a:r>
            <a:r>
              <a:rPr lang="en-US" sz="2400" dirty="0" smtClean="0">
                <a:cs typeface="B Zar" pitchFamily="2" charset="-78"/>
              </a:rPr>
              <a:t> .</a:t>
            </a:r>
            <a:endParaRPr lang="fa-IR" sz="2400" dirty="0" smtClean="0">
              <a:cs typeface="B Zar" pitchFamily="2" charset="-78"/>
            </a:endParaRPr>
          </a:p>
          <a:p>
            <a:pPr marL="0" indent="0" algn="just">
              <a:spcBef>
                <a:spcPts val="150"/>
              </a:spcBef>
              <a:spcAft>
                <a:spcPts val="150"/>
              </a:spcAft>
              <a:buFont typeface="Wingdings" pitchFamily="2" charset="2"/>
              <a:buChar char="v"/>
            </a:pPr>
            <a:endParaRPr lang="fa-IR" sz="2400" dirty="0" smtClean="0">
              <a:cs typeface="B Zar" pitchFamily="2" charset="-78"/>
            </a:endParaRPr>
          </a:p>
          <a:p>
            <a:pPr marL="0" indent="0" algn="just">
              <a:spcBef>
                <a:spcPts val="150"/>
              </a:spcBef>
              <a:spcAft>
                <a:spcPts val="150"/>
              </a:spcAft>
              <a:buFont typeface="Wingdings" pitchFamily="2" charset="2"/>
              <a:buChar char="v"/>
            </a:pPr>
            <a:r>
              <a:rPr lang="fa-IR" sz="2400" dirty="0" smtClean="0">
                <a:cs typeface="B Zar" pitchFamily="2" charset="-78"/>
              </a:rPr>
              <a:t>یکی دیگر از محققان در این زمینه ادوارد هاچینز</a:t>
            </a:r>
            <a:r>
              <a:rPr lang="fa-IR" sz="2000" dirty="0" smtClean="0">
                <a:cs typeface="B Zar" pitchFamily="2" charset="-78"/>
              </a:rPr>
              <a:t>(1995)</a:t>
            </a:r>
            <a:r>
              <a:rPr lang="fa-IR" sz="2400" dirty="0" smtClean="0">
                <a:cs typeface="B Zar" pitchFamily="2" charset="-78"/>
              </a:rPr>
              <a:t>مردم‌شناس است. هاچینز طرحواره‌هایی را که میان افراد یک جامعه مشترک است و امکان برقراری ارتباط و مکالمه را بین اعضای یک جامعه فراهم می کند را «اجتماعی از شبکه ها » (</a:t>
            </a:r>
            <a:r>
              <a:rPr lang="en-US" sz="2000" dirty="0" smtClean="0"/>
              <a:t>personal semantic networks</a:t>
            </a:r>
            <a:r>
              <a:rPr lang="fa-IR" sz="2000" dirty="0" smtClean="0">
                <a:cs typeface="B Zar" pitchFamily="2" charset="-78"/>
              </a:rPr>
              <a:t> ) </a:t>
            </a:r>
            <a:r>
              <a:rPr lang="fa-IR" sz="2400" dirty="0" smtClean="0">
                <a:cs typeface="B Zar" pitchFamily="2" charset="-78"/>
              </a:rPr>
              <a:t>می داند.</a:t>
            </a:r>
            <a:endParaRPr lang="en-US" sz="2400" dirty="0" smtClean="0">
              <a:cs typeface="B Zar" pitchFamily="2" charset="-78"/>
            </a:endParaRPr>
          </a:p>
          <a:p>
            <a:pPr marL="0" indent="0">
              <a:spcBef>
                <a:spcPts val="150"/>
              </a:spcBef>
              <a:spcAft>
                <a:spcPts val="150"/>
              </a:spcAft>
            </a:pPr>
            <a:endParaRPr lang="en-US" sz="2400" dirty="0" smtClean="0">
              <a:cs typeface="B Zar" pitchFamily="2" charset="-78"/>
            </a:endParaRPr>
          </a:p>
          <a:p>
            <a:pPr marL="0" indent="0">
              <a:spcBef>
                <a:spcPts val="150"/>
              </a:spcBef>
              <a:spcAft>
                <a:spcPts val="150"/>
              </a:spcAft>
            </a:pPr>
            <a:endParaRPr lang="fa-IR" sz="2400" dirty="0">
              <a:cs typeface="B Zar"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357166"/>
            <a:ext cx="8305800" cy="1143000"/>
          </a:xfrm>
        </p:spPr>
        <p:txBody>
          <a:bodyPr>
            <a:normAutofit/>
          </a:bodyPr>
          <a:lstStyle/>
          <a:p>
            <a:pPr algn="r"/>
            <a:r>
              <a:rPr lang="fa-IR" sz="4000" dirty="0" smtClean="0">
                <a:solidFill>
                  <a:schemeClr val="tx1"/>
                </a:solidFill>
                <a:cs typeface="B Titr" pitchFamily="2" charset="-78"/>
              </a:rPr>
              <a:t>انگاره توزیعی یک طرحواره فرهنگی</a:t>
            </a:r>
            <a:endParaRPr lang="fa-IR" sz="4000" dirty="0">
              <a:solidFill>
                <a:schemeClr val="tx1"/>
              </a:solidFill>
              <a:cs typeface="B Titr" pitchFamily="2" charset="-78"/>
            </a:endParaRPr>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pSp>
        <p:nvGrpSpPr>
          <p:cNvPr id="1027" name="Group 3"/>
          <p:cNvGrpSpPr>
            <a:grpSpLocks noChangeAspect="1"/>
          </p:cNvGrpSpPr>
          <p:nvPr/>
        </p:nvGrpSpPr>
        <p:grpSpPr bwMode="auto">
          <a:xfrm>
            <a:off x="1857520" y="1873234"/>
            <a:ext cx="5000495" cy="3967173"/>
            <a:chOff x="2778" y="2260"/>
            <a:chExt cx="5062" cy="4014"/>
          </a:xfrm>
        </p:grpSpPr>
        <p:sp>
          <p:nvSpPr>
            <p:cNvPr id="1042" name="AutoShape 18"/>
            <p:cNvSpPr>
              <a:spLocks noChangeAspect="1" noChangeArrowheads="1"/>
            </p:cNvSpPr>
            <p:nvPr/>
          </p:nvSpPr>
          <p:spPr bwMode="auto">
            <a:xfrm>
              <a:off x="3501" y="2260"/>
              <a:ext cx="4339" cy="4014"/>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1041" name="Oval 17"/>
            <p:cNvSpPr>
              <a:spLocks noChangeArrowheads="1"/>
            </p:cNvSpPr>
            <p:nvPr/>
          </p:nvSpPr>
          <p:spPr bwMode="auto">
            <a:xfrm>
              <a:off x="3814" y="2872"/>
              <a:ext cx="4020" cy="948"/>
            </a:xfrm>
            <a:prstGeom prst="ellipse">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        B       C      D       E</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Oval 16"/>
            <p:cNvSpPr>
              <a:spLocks noChangeArrowheads="1"/>
            </p:cNvSpPr>
            <p:nvPr/>
          </p:nvSpPr>
          <p:spPr bwMode="auto">
            <a:xfrm>
              <a:off x="6960" y="3996"/>
              <a:ext cx="637" cy="721"/>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ADE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Oval 15"/>
            <p:cNvSpPr>
              <a:spLocks noChangeArrowheads="1"/>
            </p:cNvSpPr>
            <p:nvPr/>
          </p:nvSpPr>
          <p:spPr bwMode="auto">
            <a:xfrm>
              <a:off x="6048" y="3996"/>
              <a:ext cx="613" cy="721"/>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ABDE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Oval 14"/>
            <p:cNvSpPr>
              <a:spLocks noChangeArrowheads="1"/>
            </p:cNvSpPr>
            <p:nvPr/>
          </p:nvSpPr>
          <p:spPr bwMode="auto">
            <a:xfrm>
              <a:off x="4088" y="3996"/>
              <a:ext cx="512" cy="721"/>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BCD</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Oval 13"/>
            <p:cNvSpPr>
              <a:spLocks noChangeArrowheads="1"/>
            </p:cNvSpPr>
            <p:nvPr/>
          </p:nvSpPr>
          <p:spPr bwMode="auto">
            <a:xfrm>
              <a:off x="4088" y="4781"/>
              <a:ext cx="512" cy="662"/>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ABCD</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Oval 12"/>
            <p:cNvSpPr>
              <a:spLocks noChangeArrowheads="1"/>
            </p:cNvSpPr>
            <p:nvPr/>
          </p:nvSpPr>
          <p:spPr bwMode="auto">
            <a:xfrm>
              <a:off x="5012" y="4807"/>
              <a:ext cx="616" cy="699"/>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CD</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Oval 11"/>
            <p:cNvSpPr>
              <a:spLocks noChangeArrowheads="1"/>
            </p:cNvSpPr>
            <p:nvPr/>
          </p:nvSpPr>
          <p:spPr bwMode="auto">
            <a:xfrm>
              <a:off x="6048" y="5594"/>
              <a:ext cx="637" cy="674"/>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BDE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Oval 10"/>
            <p:cNvSpPr>
              <a:spLocks noChangeArrowheads="1"/>
            </p:cNvSpPr>
            <p:nvPr/>
          </p:nvSpPr>
          <p:spPr bwMode="auto">
            <a:xfrm>
              <a:off x="6048" y="4807"/>
              <a:ext cx="637" cy="636"/>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ACDE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Oval 9"/>
            <p:cNvSpPr>
              <a:spLocks noChangeArrowheads="1"/>
            </p:cNvSpPr>
            <p:nvPr/>
          </p:nvSpPr>
          <p:spPr bwMode="auto">
            <a:xfrm>
              <a:off x="6960" y="5594"/>
              <a:ext cx="623" cy="674"/>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Oval 8"/>
            <p:cNvSpPr>
              <a:spLocks noChangeArrowheads="1"/>
            </p:cNvSpPr>
            <p:nvPr/>
          </p:nvSpPr>
          <p:spPr bwMode="auto">
            <a:xfrm>
              <a:off x="7035" y="4781"/>
              <a:ext cx="548" cy="662"/>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CDE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Oval 7"/>
            <p:cNvSpPr>
              <a:spLocks noChangeArrowheads="1"/>
            </p:cNvSpPr>
            <p:nvPr/>
          </p:nvSpPr>
          <p:spPr bwMode="auto">
            <a:xfrm>
              <a:off x="5012" y="3996"/>
              <a:ext cx="575" cy="721"/>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a-IR" sz="9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BCDE</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Oval 6"/>
            <p:cNvSpPr>
              <a:spLocks noChangeArrowheads="1"/>
            </p:cNvSpPr>
            <p:nvPr/>
          </p:nvSpPr>
          <p:spPr bwMode="auto">
            <a:xfrm>
              <a:off x="5012" y="5594"/>
              <a:ext cx="616" cy="674"/>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BCE</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Oval 5"/>
            <p:cNvSpPr>
              <a:spLocks noChangeArrowheads="1"/>
            </p:cNvSpPr>
            <p:nvPr/>
          </p:nvSpPr>
          <p:spPr bwMode="auto">
            <a:xfrm>
              <a:off x="4088" y="5594"/>
              <a:ext cx="512" cy="674"/>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900" b="1" i="0" u="none" strike="noStrike" cap="none" normalizeH="0" baseline="0" smtClean="0">
                  <a:ln>
                    <a:noFill/>
                  </a:ln>
                  <a:solidFill>
                    <a:schemeClr val="tx1"/>
                  </a:solidFill>
                  <a:effectLst/>
                  <a:latin typeface="Calibri" pitchFamily="34" charset="0"/>
                  <a:ea typeface="Calibri" pitchFamily="34" charset="0"/>
                  <a:cs typeface="Arial" pitchFamily="34" charset="0"/>
                </a:rPr>
                <a:t>ABD</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2778" y="2316"/>
              <a:ext cx="4007" cy="4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Times New Roman" pitchFamily="18" charset="0"/>
                  <a:ea typeface="Calibri" pitchFamily="34" charset="0"/>
                  <a:cs typeface="B Lotus" charset="-78"/>
                </a:rPr>
                <a:t>شناخت فرهنگی تکوینی و توزیعی</a:t>
              </a:r>
              <a:endParaRPr kumimoji="0" lang="fa-I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slide(fromBottom)">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Rectangle 2"/>
          <p:cNvSpPr/>
          <p:nvPr/>
        </p:nvSpPr>
        <p:spPr>
          <a:xfrm>
            <a:off x="500034" y="1857364"/>
            <a:ext cx="8072494" cy="6370975"/>
          </a:xfrm>
          <a:prstGeom prst="rect">
            <a:avLst/>
          </a:prstGeom>
        </p:spPr>
        <p:txBody>
          <a:bodyPr wrap="square">
            <a:spAutoFit/>
          </a:bodyPr>
          <a:lstStyle/>
          <a:p>
            <a:pPr algn="just"/>
            <a:r>
              <a:rPr lang="fa-IR" sz="2400" dirty="0" smtClean="0">
                <a:cs typeface="B Zar" pitchFamily="2" charset="-78"/>
              </a:rPr>
              <a:t>نمودار شکل قبلی نشان می‌دهد که چگونه طرحواره‌های فرهنگی می‌توانند به شیوه‌ای توزیعی در ذهن‌ اعضای یک گروه فرهنگی بازنمایانده شوند. در این نمودار، واحدهایی که شبکه را شکل می‌دهند نمادی از ذهن افراد یک گروه اجتماعی هستند. حروف </a:t>
            </a:r>
            <a:r>
              <a:rPr lang="en-US" sz="2400" dirty="0" smtClean="0">
                <a:cs typeface="B Zar" pitchFamily="2" charset="-78"/>
              </a:rPr>
              <a:t>A,B,C,D,E</a:t>
            </a:r>
            <a:r>
              <a:rPr lang="fa-IR" sz="2400" dirty="0" smtClean="0">
                <a:cs typeface="B Zar" pitchFamily="2" charset="-78"/>
              </a:rPr>
              <a:t> که در اینجا آمده‌اند بر عناصر طرحواره فرهنگی دلالت دارند. </a:t>
            </a:r>
          </a:p>
          <a:p>
            <a:pPr algn="just"/>
            <a:endParaRPr lang="fa-IR" sz="2400" dirty="0" smtClean="0">
              <a:cs typeface="B Zar" pitchFamily="2" charset="-78"/>
            </a:endParaRPr>
          </a:p>
          <a:p>
            <a:pPr algn="just"/>
            <a:endParaRPr lang="fa-IR" sz="2400" dirty="0" smtClean="0">
              <a:cs typeface="B Zar" pitchFamily="2" charset="-78"/>
            </a:endParaRPr>
          </a:p>
          <a:p>
            <a:pPr algn="just"/>
            <a:r>
              <a:rPr lang="fa-IR" sz="2400" dirty="0" smtClean="0">
                <a:cs typeface="B Zar" pitchFamily="2" charset="-78"/>
              </a:rPr>
              <a:t>برای نمونه، یک واحد دارای عناصر </a:t>
            </a:r>
            <a:r>
              <a:rPr lang="en-US" sz="2400" dirty="0" smtClean="0">
                <a:cs typeface="B Zar" pitchFamily="2" charset="-78"/>
              </a:rPr>
              <a:t>ADE</a:t>
            </a:r>
            <a:r>
              <a:rPr lang="fa-IR" sz="2400" dirty="0" smtClean="0">
                <a:cs typeface="B Zar" pitchFamily="2" charset="-78"/>
              </a:rPr>
              <a:t> است و واحد دیگر عناصر </a:t>
            </a:r>
            <a:r>
              <a:rPr lang="en-US" sz="2400" dirty="0" smtClean="0">
                <a:cs typeface="B Zar" pitchFamily="2" charset="-78"/>
              </a:rPr>
              <a:t>CD</a:t>
            </a:r>
            <a:r>
              <a:rPr lang="fa-IR" sz="2400" dirty="0" smtClean="0">
                <a:cs typeface="B Zar" pitchFamily="2" charset="-78"/>
              </a:rPr>
              <a:t> را دربردارد و واحد دیگر تنها عنصر </a:t>
            </a:r>
            <a:r>
              <a:rPr lang="en-US" sz="2400" dirty="0" smtClean="0">
                <a:cs typeface="B Zar" pitchFamily="2" charset="-78"/>
              </a:rPr>
              <a:t>A</a:t>
            </a:r>
            <a:r>
              <a:rPr lang="fa-IR" sz="2400" dirty="0" smtClean="0">
                <a:cs typeface="B Zar" pitchFamily="2" charset="-78"/>
              </a:rPr>
              <a:t> را در برمی‌گیرد.. این تنوع‌ فردی در دانش مفهوم‌سازی‌های فرهنگی می‌تواند به دلیل تفاوت‌های سنی، جنسی و نیز درجه تعامل بین اعضای شبکه و غیره... باشد. </a:t>
            </a:r>
            <a:endParaRPr lang="en-US" sz="2400" dirty="0" smtClean="0">
              <a:cs typeface="B Zar" pitchFamily="2" charset="-78"/>
            </a:endParaRPr>
          </a:p>
          <a:p>
            <a:pPr algn="just"/>
            <a:endParaRPr lang="fa-IR" sz="2400" dirty="0" smtClean="0">
              <a:cs typeface="B Zar" pitchFamily="2" charset="-78"/>
            </a:endParaRPr>
          </a:p>
          <a:p>
            <a:pPr algn="just"/>
            <a:endParaRPr lang="fa-IR" sz="2400" dirty="0" smtClean="0">
              <a:cs typeface="B Zar" pitchFamily="2" charset="-78"/>
            </a:endParaRPr>
          </a:p>
          <a:p>
            <a:pPr algn="just"/>
            <a:endParaRPr lang="fa-IR" sz="2400" dirty="0" smtClean="0">
              <a:cs typeface="B Zar" pitchFamily="2" charset="-78"/>
            </a:endParaRPr>
          </a:p>
          <a:p>
            <a:pPr algn="just"/>
            <a:endParaRPr lang="fa-IR" sz="2400" dirty="0" smtClean="0">
              <a:cs typeface="B Zar" pitchFamily="2" charset="-78"/>
            </a:endParaRPr>
          </a:p>
          <a:p>
            <a:pPr algn="just"/>
            <a:endParaRPr lang="fa-IR" sz="2400" dirty="0" smtClean="0">
              <a:cs typeface="B Zar" pitchFamily="2" charset="-78"/>
            </a:endParaRPr>
          </a:p>
          <a:p>
            <a:pPr algn="just"/>
            <a:endParaRPr lang="fa-IR" sz="2400" dirty="0" smtClean="0">
              <a:cs typeface="B Zar" pitchFamily="2" charset="-78"/>
            </a:endParaRPr>
          </a:p>
          <a:p>
            <a:pPr algn="just"/>
            <a:endParaRPr lang="fa-IR" sz="2400" dirty="0">
              <a:cs typeface="B Zar"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a:xfrm>
            <a:off x="428596" y="1000108"/>
            <a:ext cx="8305800" cy="1143000"/>
          </a:xfrm>
        </p:spPr>
        <p:txBody>
          <a:bodyPr>
            <a:noAutofit/>
          </a:bodyPr>
          <a:lstStyle/>
          <a:p>
            <a:pPr algn="r"/>
            <a:r>
              <a:rPr lang="fa-IR" sz="4000" b="1" dirty="0" smtClean="0">
                <a:solidFill>
                  <a:schemeClr val="tx1"/>
                </a:solidFill>
                <a:cs typeface="B Titr" pitchFamily="2" charset="-78"/>
              </a:rPr>
              <a:t>نمونه هایی از طرحواره های فرهنگی</a:t>
            </a:r>
            <a:r>
              <a:rPr lang="en-US" sz="4000" dirty="0" smtClean="0">
                <a:solidFill>
                  <a:schemeClr val="tx1"/>
                </a:solidFill>
                <a:cs typeface="B Titr" pitchFamily="2" charset="-78"/>
              </a:rPr>
              <a:t/>
            </a:r>
            <a:br>
              <a:rPr lang="en-US" sz="4000" dirty="0" smtClean="0">
                <a:solidFill>
                  <a:schemeClr val="tx1"/>
                </a:solidFill>
                <a:cs typeface="B Titr" pitchFamily="2" charset="-78"/>
              </a:rPr>
            </a:br>
            <a:r>
              <a:rPr lang="en-US" sz="3200" dirty="0" smtClean="0">
                <a:solidFill>
                  <a:schemeClr val="tx1"/>
                </a:solidFill>
                <a:cs typeface="B Zar" pitchFamily="2" charset="-78"/>
              </a:rPr>
              <a:t>Examples of cultural schemas </a:t>
            </a:r>
            <a:endParaRPr lang="fa-IR" sz="3200" dirty="0">
              <a:solidFill>
                <a:schemeClr val="tx1"/>
              </a:solidFill>
              <a:cs typeface="B Zar" pitchFamily="2" charset="-78"/>
            </a:endParaRPr>
          </a:p>
        </p:txBody>
      </p:sp>
      <p:sp>
        <p:nvSpPr>
          <p:cNvPr id="18434"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37" name="Rectangle 5"/>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40" name="Rectangle 8"/>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41" name="Rectangle 9"/>
          <p:cNvSpPr>
            <a:spLocks noChangeArrowheads="1"/>
          </p:cNvSpPr>
          <p:nvPr/>
        </p:nvSpPr>
        <p:spPr bwMode="auto">
          <a:xfrm>
            <a:off x="0" y="9525"/>
            <a:ext cx="263214"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en-US" sz="8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46" name="Rectangle 14"/>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48" name="Rectangle 16"/>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7" name="Group 36"/>
          <p:cNvGrpSpPr/>
          <p:nvPr/>
        </p:nvGrpSpPr>
        <p:grpSpPr>
          <a:xfrm>
            <a:off x="571472" y="2214554"/>
            <a:ext cx="8286808" cy="1323439"/>
            <a:chOff x="571472" y="2214554"/>
            <a:chExt cx="8286808" cy="1323439"/>
          </a:xfrm>
        </p:grpSpPr>
        <p:sp>
          <p:nvSpPr>
            <p:cNvPr id="4" name="Rectangle 3"/>
            <p:cNvSpPr/>
            <p:nvPr/>
          </p:nvSpPr>
          <p:spPr>
            <a:xfrm>
              <a:off x="6500826" y="2214554"/>
              <a:ext cx="2357454" cy="571504"/>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a:cs typeface="B Zar" pitchFamily="2" charset="-78"/>
                </a:rPr>
                <a:t>طرحواره‌های </a:t>
              </a:r>
              <a:r>
                <a:rPr lang="fa-IR" sz="2000" b="1" dirty="0" smtClean="0">
                  <a:cs typeface="B Zar" pitchFamily="2" charset="-78"/>
                </a:rPr>
                <a:t>رویدادی </a:t>
              </a:r>
              <a:r>
                <a:rPr lang="en-US" sz="2000" dirty="0" smtClean="0"/>
                <a:t>Schema events</a:t>
              </a:r>
              <a:endParaRPr lang="fa-IR" sz="2000" dirty="0">
                <a:cs typeface="B Zar" pitchFamily="2" charset="-78"/>
              </a:endParaRPr>
            </a:p>
          </p:txBody>
        </p:sp>
        <p:sp>
          <p:nvSpPr>
            <p:cNvPr id="28" name="TextBox 27"/>
            <p:cNvSpPr txBox="1"/>
            <p:nvPr/>
          </p:nvSpPr>
          <p:spPr>
            <a:xfrm>
              <a:off x="571472" y="2214554"/>
              <a:ext cx="4714908"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fa-IR" sz="2000" dirty="0">
                  <a:cs typeface="B Zar" pitchFamily="2" charset="-78"/>
                </a:rPr>
                <a:t>طرحواره‌های رویدادی از تجربه ما در رویدادهای معین انتزاع </a:t>
              </a:r>
              <a:r>
                <a:rPr lang="fa-IR" sz="2000" dirty="0" smtClean="0">
                  <a:cs typeface="B Zar" pitchFamily="2" charset="-78"/>
                </a:rPr>
                <a:t>می‌شوند.در </a:t>
              </a:r>
              <a:r>
                <a:rPr lang="fa-IR" sz="2000" dirty="0">
                  <a:cs typeface="B Zar" pitchFamily="2" charset="-78"/>
                </a:rPr>
                <a:t>ذهن افراد یک جامعه معمولاً طرحواره‌های کم و بیش مشابهی از </a:t>
              </a:r>
              <a:r>
                <a:rPr lang="fa-IR" sz="2000" dirty="0" smtClean="0">
                  <a:cs typeface="B Zar" pitchFamily="2" charset="-78"/>
                </a:rPr>
                <a:t>رویدادی مانند "مراسم </a:t>
              </a:r>
              <a:r>
                <a:rPr lang="fa-IR" sz="2000" dirty="0">
                  <a:cs typeface="B Zar" pitchFamily="2" charset="-78"/>
                </a:rPr>
                <a:t>جشن عروسی" وجود دارند. </a:t>
              </a:r>
            </a:p>
          </p:txBody>
        </p:sp>
        <p:sp>
          <p:nvSpPr>
            <p:cNvPr id="29" name="Left Arrow 28"/>
            <p:cNvSpPr/>
            <p:nvPr/>
          </p:nvSpPr>
          <p:spPr>
            <a:xfrm>
              <a:off x="5500694" y="2357430"/>
              <a:ext cx="642942" cy="357190"/>
            </a:xfrm>
            <a:prstGeom prst="leftArrow">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grpSp>
      <p:grpSp>
        <p:nvGrpSpPr>
          <p:cNvPr id="38" name="Group 37"/>
          <p:cNvGrpSpPr/>
          <p:nvPr/>
        </p:nvGrpSpPr>
        <p:grpSpPr>
          <a:xfrm>
            <a:off x="571472" y="3786190"/>
            <a:ext cx="8286808" cy="1015663"/>
            <a:chOff x="571472" y="3786190"/>
            <a:chExt cx="8286808" cy="1015663"/>
          </a:xfrm>
        </p:grpSpPr>
        <p:sp>
          <p:nvSpPr>
            <p:cNvPr id="30" name="Rectangle 29"/>
            <p:cNvSpPr/>
            <p:nvPr/>
          </p:nvSpPr>
          <p:spPr>
            <a:xfrm>
              <a:off x="6500826" y="3786190"/>
              <a:ext cx="2357454" cy="64294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cs typeface="B Zar" pitchFamily="2" charset="-78"/>
                </a:rPr>
                <a:t>طرحواره هاي نقشی</a:t>
              </a:r>
              <a:r>
                <a:rPr lang="en-US" sz="2000" dirty="0" smtClean="0"/>
                <a:t> role schemas</a:t>
              </a:r>
              <a:endParaRPr lang="fa-IR" sz="2000" dirty="0">
                <a:cs typeface="B Zar" pitchFamily="2" charset="-78"/>
              </a:endParaRPr>
            </a:p>
          </p:txBody>
        </p:sp>
        <p:sp>
          <p:nvSpPr>
            <p:cNvPr id="31" name="Left Arrow 30"/>
            <p:cNvSpPr/>
            <p:nvPr/>
          </p:nvSpPr>
          <p:spPr>
            <a:xfrm>
              <a:off x="5572132" y="3929066"/>
              <a:ext cx="642942" cy="357190"/>
            </a:xfrm>
            <a:prstGeom prst="leftArrow">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sp>
          <p:nvSpPr>
            <p:cNvPr id="32" name="TextBox 31"/>
            <p:cNvSpPr txBox="1"/>
            <p:nvPr/>
          </p:nvSpPr>
          <p:spPr>
            <a:xfrm>
              <a:off x="571472" y="3786190"/>
              <a:ext cx="4714908"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fa-IR" sz="2000" dirty="0">
                  <a:cs typeface="B Zar" pitchFamily="2" charset="-78"/>
                </a:rPr>
                <a:t>این طرحواره‌ها دربردارنده دانشی </a:t>
              </a:r>
              <a:r>
                <a:rPr lang="fa-IR" sz="2000" dirty="0" smtClean="0">
                  <a:cs typeface="B Zar" pitchFamily="2" charset="-78"/>
                </a:rPr>
                <a:t>از نقش های اجتماعی هستند و مجموعه ای از رفتارهایی را نشان می دهند که افراد در موقعیت اجتماعی خاص از خود بروز می دهند.</a:t>
              </a:r>
              <a:endParaRPr lang="fa-IR" sz="2000" dirty="0">
                <a:cs typeface="B Zar" pitchFamily="2" charset="-78"/>
              </a:endParaRPr>
            </a:p>
          </p:txBody>
        </p:sp>
      </p:grpSp>
      <p:grpSp>
        <p:nvGrpSpPr>
          <p:cNvPr id="39" name="Group 38"/>
          <p:cNvGrpSpPr/>
          <p:nvPr/>
        </p:nvGrpSpPr>
        <p:grpSpPr>
          <a:xfrm>
            <a:off x="571472" y="5286388"/>
            <a:ext cx="8286808" cy="707886"/>
            <a:chOff x="571472" y="5286388"/>
            <a:chExt cx="8286808" cy="707886"/>
          </a:xfrm>
        </p:grpSpPr>
        <p:sp>
          <p:nvSpPr>
            <p:cNvPr id="33" name="Rectangle 32"/>
            <p:cNvSpPr/>
            <p:nvPr/>
          </p:nvSpPr>
          <p:spPr>
            <a:xfrm>
              <a:off x="6500826" y="5286388"/>
              <a:ext cx="2357454" cy="642942"/>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cs typeface="B Zar" pitchFamily="2" charset="-78"/>
                </a:rPr>
                <a:t>طرحواره هاي تصوری</a:t>
              </a:r>
              <a:r>
                <a:rPr lang="en-US" sz="2000" dirty="0" smtClean="0"/>
                <a:t> image schemas</a:t>
              </a:r>
              <a:endParaRPr lang="fa-IR" sz="2000" dirty="0">
                <a:cs typeface="B Zar" pitchFamily="2" charset="-78"/>
              </a:endParaRPr>
            </a:p>
          </p:txBody>
        </p:sp>
        <p:sp>
          <p:nvSpPr>
            <p:cNvPr id="34" name="Left Arrow 33"/>
            <p:cNvSpPr/>
            <p:nvPr/>
          </p:nvSpPr>
          <p:spPr>
            <a:xfrm>
              <a:off x="5643570" y="5500702"/>
              <a:ext cx="642942" cy="357190"/>
            </a:xfrm>
            <a:prstGeom prst="leftArrow">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sp>
          <p:nvSpPr>
            <p:cNvPr id="35" name="TextBox 34"/>
            <p:cNvSpPr txBox="1"/>
            <p:nvPr/>
          </p:nvSpPr>
          <p:spPr>
            <a:xfrm>
              <a:off x="571472" y="5286388"/>
              <a:ext cx="4714908"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fa-IR" sz="2000" dirty="0" smtClean="0">
                  <a:cs typeface="B Zar" pitchFamily="2" charset="-78"/>
                </a:rPr>
                <a:t>طرحواره‌هاي </a:t>
              </a:r>
              <a:r>
                <a:rPr lang="fa-IR" sz="2000" dirty="0">
                  <a:cs typeface="B Zar" pitchFamily="2" charset="-78"/>
                </a:rPr>
                <a:t>تصوری‌ طرحواره‌هایی هستند که ساختارهایی را برای مفهوم‌سازی‌های معین فراهم می‌کنند</a:t>
              </a:r>
            </a:p>
          </p:txBody>
        </p:sp>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slide(fromBottom)">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slide(fromBottom)">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slide(fromBottom)">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04088"/>
            <a:ext cx="8334404" cy="296020"/>
          </a:xfrm>
        </p:spPr>
        <p:txBody>
          <a:bodyPr>
            <a:normAutofit fontScale="90000"/>
          </a:bodyPr>
          <a:lstStyle/>
          <a:p>
            <a:endParaRPr lang="fa-IR" dirty="0"/>
          </a:p>
        </p:txBody>
      </p:sp>
      <p:grpSp>
        <p:nvGrpSpPr>
          <p:cNvPr id="21" name="Group 20"/>
          <p:cNvGrpSpPr/>
          <p:nvPr/>
        </p:nvGrpSpPr>
        <p:grpSpPr>
          <a:xfrm>
            <a:off x="571472" y="3857628"/>
            <a:ext cx="8429684" cy="1323439"/>
            <a:chOff x="571472" y="3857628"/>
            <a:chExt cx="8429684" cy="1323439"/>
          </a:xfrm>
        </p:grpSpPr>
        <p:sp>
          <p:nvSpPr>
            <p:cNvPr id="9" name="Rectangle 8"/>
            <p:cNvSpPr/>
            <p:nvPr/>
          </p:nvSpPr>
          <p:spPr>
            <a:xfrm>
              <a:off x="6643702" y="4214818"/>
              <a:ext cx="2357454" cy="714380"/>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cs typeface="B Zar" pitchFamily="2" charset="-78"/>
                </a:rPr>
                <a:t>طرحواره هاي احساس</a:t>
              </a:r>
              <a:r>
                <a:rPr lang="en-US" sz="2000" dirty="0" smtClean="0"/>
                <a:t> emotion schemas </a:t>
              </a:r>
              <a:endParaRPr lang="fa-IR" sz="2000" dirty="0">
                <a:cs typeface="B Zar" pitchFamily="2" charset="-78"/>
              </a:endParaRPr>
            </a:p>
          </p:txBody>
        </p:sp>
        <p:sp>
          <p:nvSpPr>
            <p:cNvPr id="10" name="Left Arrow 9"/>
            <p:cNvSpPr/>
            <p:nvPr/>
          </p:nvSpPr>
          <p:spPr>
            <a:xfrm>
              <a:off x="5572132" y="4357694"/>
              <a:ext cx="642942" cy="357190"/>
            </a:xfrm>
            <a:prstGeom prst="leftArrow">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sp>
          <p:nvSpPr>
            <p:cNvPr id="11" name="TextBox 10"/>
            <p:cNvSpPr txBox="1"/>
            <p:nvPr/>
          </p:nvSpPr>
          <p:spPr>
            <a:xfrm>
              <a:off x="571472" y="3857628"/>
              <a:ext cx="4714908"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fa-IR" sz="2000" dirty="0" smtClean="0">
                  <a:cs typeface="B Zar" pitchFamily="2" charset="-78"/>
                </a:rPr>
                <a:t>مفاهیم </a:t>
              </a:r>
              <a:r>
                <a:rPr lang="fa-IR" sz="2000" dirty="0">
                  <a:cs typeface="B Zar" pitchFamily="2" charset="-78"/>
                </a:rPr>
                <a:t>احساسی و عاطفی می‌توانند نمونه‌ای از طرحواره‌های معین باشند. </a:t>
              </a:r>
              <a:r>
                <a:rPr lang="fa-IR" sz="2000" dirty="0" smtClean="0">
                  <a:cs typeface="B Zar" pitchFamily="2" charset="-78"/>
                </a:rPr>
                <a:t>عواطف </a:t>
              </a:r>
              <a:r>
                <a:rPr lang="fa-IR" sz="2000" dirty="0">
                  <a:cs typeface="B Zar" pitchFamily="2" charset="-78"/>
                </a:rPr>
                <a:t>و احساسات پیکره‌های پیچیده‌ای از تصورات هدف‌مندی هستند </a:t>
              </a:r>
              <a:r>
                <a:rPr lang="fa-IR" sz="2000" dirty="0" smtClean="0">
                  <a:cs typeface="B Zar" pitchFamily="2" charset="-78"/>
                </a:rPr>
                <a:t>که بر </a:t>
              </a:r>
              <a:r>
                <a:rPr lang="fa-IR" sz="2000" dirty="0">
                  <a:cs typeface="B Zar" pitchFamily="2" charset="-78"/>
                </a:rPr>
                <a:t>سناریوها و حالات و </a:t>
              </a:r>
              <a:r>
                <a:rPr lang="fa-IR" sz="2000" dirty="0" smtClean="0">
                  <a:cs typeface="B Zar" pitchFamily="2" charset="-78"/>
                </a:rPr>
                <a:t>احساسات  </a:t>
              </a:r>
              <a:r>
                <a:rPr lang="fa-IR" sz="2000" dirty="0">
                  <a:cs typeface="B Zar" pitchFamily="2" charset="-78"/>
                </a:rPr>
                <a:t>حکمفرما </a:t>
              </a:r>
              <a:r>
                <a:rPr lang="fa-IR" sz="2000" dirty="0" smtClean="0">
                  <a:cs typeface="B Zar" pitchFamily="2" charset="-78"/>
                </a:rPr>
                <a:t>هستند.</a:t>
              </a:r>
              <a:endParaRPr lang="en-US" sz="2000" dirty="0">
                <a:cs typeface="B Zar" pitchFamily="2" charset="-78"/>
              </a:endParaRPr>
            </a:p>
          </p:txBody>
        </p:sp>
      </p:grpSp>
      <p:grpSp>
        <p:nvGrpSpPr>
          <p:cNvPr id="20" name="Group 19"/>
          <p:cNvGrpSpPr/>
          <p:nvPr/>
        </p:nvGrpSpPr>
        <p:grpSpPr>
          <a:xfrm>
            <a:off x="642910" y="1928802"/>
            <a:ext cx="8286808" cy="1087101"/>
            <a:chOff x="642910" y="1928802"/>
            <a:chExt cx="8286808" cy="1087101"/>
          </a:xfrm>
        </p:grpSpPr>
        <p:sp>
          <p:nvSpPr>
            <p:cNvPr id="13" name="Rectangle 12"/>
            <p:cNvSpPr/>
            <p:nvPr/>
          </p:nvSpPr>
          <p:spPr>
            <a:xfrm>
              <a:off x="6572264" y="1928802"/>
              <a:ext cx="2357454" cy="928694"/>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000" b="1" dirty="0" smtClean="0">
                  <a:cs typeface="B Zar" pitchFamily="2" charset="-78"/>
                </a:rPr>
                <a:t>طرحواره هاي گزاره‌ای</a:t>
              </a:r>
            </a:p>
            <a:p>
              <a:pPr algn="ctr"/>
              <a:r>
                <a:rPr lang="en-US" sz="2000" dirty="0" smtClean="0"/>
                <a:t>proposition-schemas</a:t>
              </a:r>
              <a:endParaRPr lang="fa-IR" sz="2000" dirty="0">
                <a:cs typeface="B Zar" pitchFamily="2" charset="-78"/>
              </a:endParaRPr>
            </a:p>
          </p:txBody>
        </p:sp>
        <p:sp>
          <p:nvSpPr>
            <p:cNvPr id="14" name="Left Arrow 13"/>
            <p:cNvSpPr/>
            <p:nvPr/>
          </p:nvSpPr>
          <p:spPr>
            <a:xfrm>
              <a:off x="5572132" y="2285992"/>
              <a:ext cx="642942" cy="357190"/>
            </a:xfrm>
            <a:prstGeom prst="leftArrow">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sp>
          <p:nvSpPr>
            <p:cNvPr id="15" name="TextBox 14"/>
            <p:cNvSpPr txBox="1"/>
            <p:nvPr/>
          </p:nvSpPr>
          <p:spPr>
            <a:xfrm>
              <a:off x="642910" y="2000240"/>
              <a:ext cx="4714908"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fa-IR" sz="2000" dirty="0">
                  <a:cs typeface="B Zar" pitchFamily="2" charset="-78"/>
                </a:rPr>
                <a:t>طرحواره‌های گزاره‌ای را می‌توان انتزاعی از مدل‌های فکری و رفتاری </a:t>
              </a:r>
              <a:r>
                <a:rPr lang="fa-IR" sz="2000" dirty="0" smtClean="0">
                  <a:cs typeface="B Zar" pitchFamily="2" charset="-78"/>
                </a:rPr>
                <a:t>دانست. این </a:t>
              </a:r>
              <a:r>
                <a:rPr lang="fa-IR" sz="2000" dirty="0">
                  <a:cs typeface="B Zar" pitchFamily="2" charset="-78"/>
                </a:rPr>
                <a:t>طرحواره‌ها </a:t>
              </a:r>
              <a:r>
                <a:rPr lang="fa-IR" sz="2000" dirty="0" smtClean="0">
                  <a:cs typeface="B Zar" pitchFamily="2" charset="-78"/>
                </a:rPr>
                <a:t>مفاهیم </a:t>
              </a:r>
              <a:r>
                <a:rPr lang="fa-IR" sz="2000" dirty="0">
                  <a:cs typeface="B Zar" pitchFamily="2" charset="-78"/>
                </a:rPr>
                <a:t>و روابطی که بین آنها برقرار است را مشخص </a:t>
              </a:r>
              <a:r>
                <a:rPr lang="fa-IR" sz="2000" dirty="0" smtClean="0">
                  <a:cs typeface="B Zar" pitchFamily="2" charset="-78"/>
                </a:rPr>
                <a:t>می‌کنند.</a:t>
              </a:r>
              <a:endParaRPr lang="fa-IR" sz="2000" dirty="0">
                <a:cs typeface="B Zar" pitchFamily="2" charset="-78"/>
              </a:endParaRPr>
            </a:p>
          </p:txBody>
        </p:sp>
      </p:gr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Bottom)">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slide(fromBottom)">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TotalTime>
  <Words>882</Words>
  <Application>Microsoft Office PowerPoint</Application>
  <PresentationFormat>On-screen Show (4:3)</PresentationFormat>
  <Paragraphs>85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بسم الله الرحمن الرحیم </vt:lpstr>
      <vt:lpstr>مقدمه</vt:lpstr>
      <vt:lpstr>شکل‌گیری نظریه طرحواره‌های فرهنگی</vt:lpstr>
      <vt:lpstr>ورود بحث طرحواره‌ها به مطالعات انسان ‌شناسی شناختی </vt:lpstr>
      <vt:lpstr>طرحواره ها و نظریه ارتباط گرایی</vt:lpstr>
      <vt:lpstr>انگاره توزیعی یک طرحواره فرهنگی</vt:lpstr>
      <vt:lpstr>Slide 7</vt:lpstr>
      <vt:lpstr>نمونه هایی از طرحواره های فرهنگی Examples of cultural schemas </vt:lpstr>
      <vt:lpstr>Slide 9</vt:lpstr>
      <vt:lpstr>نتیجه گیری</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الهام دهقان منشادی</dc:creator>
  <cp:lastModifiedBy>User</cp:lastModifiedBy>
  <cp:revision>78</cp:revision>
  <dcterms:created xsi:type="dcterms:W3CDTF">2012-10-24T08:43:33Z</dcterms:created>
  <dcterms:modified xsi:type="dcterms:W3CDTF">2012-11-30T05:04:34Z</dcterms:modified>
</cp:coreProperties>
</file>