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0" r:id="rId3"/>
    <p:sldId id="258" r:id="rId4"/>
    <p:sldId id="257" r:id="rId5"/>
    <p:sldId id="261" r:id="rId6"/>
    <p:sldId id="262" r:id="rId7"/>
    <p:sldId id="263" r:id="rId8"/>
    <p:sldId id="265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8" autoAdjust="0"/>
    <p:restoredTop sz="86431" autoAdjust="0"/>
  </p:normalViewPr>
  <p:slideViewPr>
    <p:cSldViewPr>
      <p:cViewPr>
        <p:scale>
          <a:sx n="90" d="100"/>
          <a:sy n="90" d="100"/>
        </p:scale>
        <p:origin x="90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jpeg"/><Relationship Id="rId7" Type="http://schemas.openxmlformats.org/officeDocument/2006/relationships/image" Target="../media/image12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jpeg"/><Relationship Id="rId9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458200" cy="3276599"/>
          </a:xfrm>
        </p:spPr>
        <p:txBody>
          <a:bodyPr>
            <a:noAutofit/>
          </a:bodyPr>
          <a:lstStyle/>
          <a:p>
            <a:pPr algn="ctr"/>
            <a:r>
              <a:rPr lang="fa-IR" sz="6000" b="1" dirty="0" smtClean="0">
                <a:cs typeface="B Nazanin" pitchFamily="2" charset="-78"/>
              </a:rPr>
              <a:t>ساسکیا ساسِن</a:t>
            </a:r>
            <a:br>
              <a:rPr lang="fa-IR" sz="6000" b="1" dirty="0" smtClean="0">
                <a:cs typeface="B Nazanin" pitchFamily="2" charset="-78"/>
              </a:rPr>
            </a:br>
            <a:r>
              <a:rPr lang="en-US" sz="6000" b="1" dirty="0" smtClean="0">
                <a:cs typeface="B Nazanin" pitchFamily="2" charset="-78"/>
              </a:rPr>
              <a:t>Saskia Sassen</a:t>
            </a:r>
            <a:r>
              <a:rPr lang="en-US" sz="4800" b="1" dirty="0" smtClean="0">
                <a:cs typeface="B Nazanin" pitchFamily="2" charset="-78"/>
              </a:rPr>
              <a:t/>
            </a:r>
            <a:br>
              <a:rPr lang="en-US" sz="4800" b="1" dirty="0" smtClean="0">
                <a:cs typeface="B Nazanin" pitchFamily="2" charset="-78"/>
              </a:rPr>
            </a:br>
            <a:r>
              <a:rPr lang="fa-IR" sz="4800" b="1" dirty="0" smtClean="0">
                <a:cs typeface="B Nazanin" pitchFamily="2" charset="-78"/>
              </a:rPr>
              <a:t/>
            </a:r>
            <a:br>
              <a:rPr lang="fa-IR" sz="4800" b="1" dirty="0" smtClean="0">
                <a:cs typeface="B Nazanin" pitchFamily="2" charset="-78"/>
              </a:rPr>
            </a:br>
            <a:r>
              <a:rPr lang="fa-IR" sz="4000" b="1" dirty="0" smtClean="0">
                <a:cs typeface="B Nazanin" pitchFamily="2" charset="-78"/>
              </a:rPr>
              <a:t>نظریه انسان شناسی</a:t>
            </a:r>
            <a:br>
              <a:rPr lang="fa-IR" sz="4000" b="1" dirty="0" smtClean="0">
                <a:cs typeface="B Nazanin" pitchFamily="2" charset="-78"/>
              </a:rPr>
            </a:br>
            <a:r>
              <a:rPr lang="fa-IR" sz="4000" b="1" dirty="0" smtClean="0">
                <a:cs typeface="B Nazanin" pitchFamily="2" charset="-78"/>
              </a:rPr>
              <a:t>کارشناسی ارشد</a:t>
            </a:r>
            <a:r>
              <a:rPr lang="en-US" sz="4000" b="1" dirty="0" smtClean="0">
                <a:cs typeface="B Nazanin" pitchFamily="2" charset="-78"/>
              </a:rPr>
              <a:t>  </a:t>
            </a:r>
            <a:endParaRPr lang="fa-IR" sz="4800" b="1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4114800"/>
            <a:ext cx="6019800" cy="2209800"/>
          </a:xfrm>
        </p:spPr>
        <p:txBody>
          <a:bodyPr>
            <a:noAutofit/>
          </a:bodyPr>
          <a:lstStyle/>
          <a:p>
            <a:pPr algn="ctr"/>
            <a:r>
              <a:rPr lang="fa-IR" sz="4000" dirty="0" smtClean="0">
                <a:cs typeface="B Nazanin" pitchFamily="2" charset="-78"/>
              </a:rPr>
              <a:t>فاطمه اولاددمشقیه</a:t>
            </a:r>
          </a:p>
          <a:p>
            <a:pPr algn="ctr"/>
            <a:endParaRPr lang="fa-IR" sz="4000" dirty="0" smtClean="0">
              <a:cs typeface="B Nazanin" pitchFamily="2" charset="-78"/>
            </a:endParaRPr>
          </a:p>
          <a:p>
            <a:pPr algn="ctr"/>
            <a:r>
              <a:rPr lang="fa-IR" sz="4000" dirty="0" smtClean="0">
                <a:cs typeface="B Nazanin" pitchFamily="2" charset="-78"/>
              </a:rPr>
              <a:t>نیمسال تحصیلی اول</a:t>
            </a:r>
          </a:p>
          <a:p>
            <a:pPr algn="ctr"/>
            <a:r>
              <a:rPr lang="fa-IR" sz="4000" dirty="0" smtClean="0">
                <a:cs typeface="B Nazanin" pitchFamily="2" charset="-78"/>
              </a:rPr>
              <a:t>95-1394</a:t>
            </a:r>
            <a:endParaRPr lang="fa-IR" sz="40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/>
          </a:bodyPr>
          <a:lstStyle/>
          <a:p>
            <a:r>
              <a:rPr lang="fa-IR" sz="31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Georgia"/>
                <a:ea typeface="+mn-ea"/>
                <a:cs typeface="B Nazanin" pitchFamily="2" charset="-78"/>
              </a:rPr>
              <a:t>سایر کتاب ها</a:t>
            </a:r>
            <a:endParaRPr lang="fa-IR" sz="5400" dirty="0">
              <a:cs typeface="B Nazanin" pitchFamily="2" charset="-78"/>
            </a:endParaRPr>
          </a:p>
        </p:txBody>
      </p:sp>
      <p:pic>
        <p:nvPicPr>
          <p:cNvPr id="6" name="Content Placeholder 5" descr="51w+iD84PxL._SY344_BO1,204,203,200_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295400"/>
            <a:ext cx="1744980" cy="2636520"/>
          </a:xfrm>
        </p:spPr>
      </p:pic>
      <p:pic>
        <p:nvPicPr>
          <p:cNvPr id="19" name="Picture 18" descr="71iu5I8PD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1295400"/>
            <a:ext cx="1752600" cy="2652998"/>
          </a:xfrm>
          <a:prstGeom prst="rect">
            <a:avLst/>
          </a:prstGeom>
        </p:spPr>
      </p:pic>
      <p:pic>
        <p:nvPicPr>
          <p:cNvPr id="20" name="Picture 19" descr="410ywmPrnFL._SY344_BO1,204,203,200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1295400"/>
            <a:ext cx="1737360" cy="2667000"/>
          </a:xfrm>
          <a:prstGeom prst="rect">
            <a:avLst/>
          </a:prstGeom>
        </p:spPr>
      </p:pic>
      <p:pic>
        <p:nvPicPr>
          <p:cNvPr id="21" name="Picture 20" descr="9780253012968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00800" y="1295400"/>
            <a:ext cx="1676807" cy="2667000"/>
          </a:xfrm>
          <a:prstGeom prst="rect">
            <a:avLst/>
          </a:prstGeom>
        </p:spPr>
      </p:pic>
      <p:pic>
        <p:nvPicPr>
          <p:cNvPr id="22" name="Picture 21" descr="9780415319300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1318" y="4114800"/>
            <a:ext cx="1757082" cy="2514600"/>
          </a:xfrm>
          <a:prstGeom prst="rect">
            <a:avLst/>
          </a:prstGeom>
        </p:spPr>
      </p:pic>
      <p:pic>
        <p:nvPicPr>
          <p:cNvPr id="23" name="Picture 22" descr="9780415931632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667000" y="4114801"/>
            <a:ext cx="1752600" cy="2514600"/>
          </a:xfrm>
          <a:prstGeom prst="rect">
            <a:avLst/>
          </a:prstGeom>
        </p:spPr>
      </p:pic>
      <p:pic>
        <p:nvPicPr>
          <p:cNvPr id="24" name="Picture 23" descr="9789056625368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95800" y="4114800"/>
            <a:ext cx="1761564" cy="2514600"/>
          </a:xfrm>
          <a:prstGeom prst="rect">
            <a:avLst/>
          </a:prstGeom>
        </p:spPr>
      </p:pic>
      <p:pic>
        <p:nvPicPr>
          <p:cNvPr id="4098" name="Picture 2" descr="C:\Users\Fateme\Desktop\کلاس ها\fakuhi\sassen\9789505575862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76999" y="4114800"/>
            <a:ext cx="1680883" cy="25146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fa-IR" dirty="0" smtClean="0"/>
              <a:t>منابع: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511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http://www.saskiasassen.com/overview.php</a:t>
            </a:r>
          </a:p>
          <a:p>
            <a:pPr algn="l" rt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https://en.wikipedia.org/wiki/Saskia_Sassen</a:t>
            </a:r>
          </a:p>
          <a:p>
            <a:pPr algn="l" rt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http://www.ihcs.ac.ir/Pages/Features/Home.aspx</a:t>
            </a:r>
          </a:p>
          <a:p>
            <a:pPr algn="l" rt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Saskia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sassen,The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Global City (Princeton University Press 1991; 2nd 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ed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2002)</a:t>
            </a:r>
          </a:p>
          <a:p>
            <a:pPr algn="l" rt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Saskia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sassen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Sociology of Globalization(Norton 2007)</a:t>
            </a:r>
          </a:p>
          <a:p>
            <a:pPr algn="r"/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جامعه شناس جهانی شدن/ساسکیا ساسن؛ ترجمه مسعودکرباسیان، چشمه: تهران،1389.</a:t>
            </a:r>
          </a:p>
          <a:p>
            <a:pPr algn="l" rtl="0"/>
            <a:endParaRPr lang="fa-IR" dirty="0" smtClean="0">
              <a:solidFill>
                <a:schemeClr val="tx1">
                  <a:lumMod val="85000"/>
                  <a:lumOff val="15000"/>
                </a:schemeClr>
              </a:solidFill>
              <a:cs typeface="B Nazanin" pitchFamily="2" charset="-78"/>
            </a:endParaRPr>
          </a:p>
          <a:p>
            <a:pPr algn="l" rtl="0"/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b="1" dirty="0" smtClean="0">
                <a:cs typeface="B Nazanin" pitchFamily="2" charset="-78"/>
              </a:rPr>
              <a:t>ساسكيا ساسِن</a:t>
            </a:r>
            <a:br>
              <a:rPr lang="fa-IR" b="1" dirty="0" smtClean="0">
                <a:cs typeface="B Nazanin" pitchFamily="2" charset="-78"/>
              </a:rPr>
            </a:br>
            <a:r>
              <a:rPr lang="en-US" b="1" dirty="0">
                <a:cs typeface="B Nazanin" pitchFamily="2" charset="-78"/>
              </a:rPr>
              <a:t>Saskia Sassen</a:t>
            </a:r>
            <a:r>
              <a:rPr lang="fa-IR" b="1" dirty="0">
                <a:cs typeface="B Nazanin" pitchFamily="2" charset="-78"/>
              </a:rPr>
              <a:t/>
            </a:r>
            <a:br>
              <a:rPr lang="fa-IR" b="1" dirty="0">
                <a:cs typeface="B Nazanin" pitchFamily="2" charset="-78"/>
              </a:rPr>
            </a:br>
            <a:endParaRPr lang="fa-IR" b="1" dirty="0">
              <a:cs typeface="B Nazanin" pitchFamily="2" charset="-78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362200"/>
            <a:ext cx="3331580" cy="3509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ounded Rectangle 7"/>
          <p:cNvSpPr/>
          <p:nvPr/>
        </p:nvSpPr>
        <p:spPr>
          <a:xfrm>
            <a:off x="3657600" y="1905000"/>
            <a:ext cx="5333999" cy="4114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marL="285750" indent="-285750" algn="r" rtl="1">
              <a:lnSpc>
                <a:spcPct val="150000"/>
              </a:lnSpc>
              <a:buClr>
                <a:schemeClr val="accent2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fa-IR" sz="21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جامعه شناس و اقتصاد دان هلندي- آمريكايي </a:t>
            </a:r>
          </a:p>
          <a:p>
            <a:pPr marL="285750" indent="-285750" algn="r" rtl="1">
              <a:lnSpc>
                <a:spcPct val="150000"/>
              </a:lnSpc>
              <a:buClr>
                <a:schemeClr val="accent2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fa-IR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ساكن نيويورك</a:t>
            </a:r>
          </a:p>
          <a:p>
            <a:pPr marL="285750" indent="-285750" algn="r" rtl="1">
              <a:lnSpc>
                <a:spcPct val="150000"/>
              </a:lnSpc>
              <a:buClr>
                <a:schemeClr val="accent2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fa-IR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متولد 5 ژانويه 1949 در بوينس آيرس آرژانتين</a:t>
            </a:r>
          </a:p>
          <a:p>
            <a:pPr marL="285750" indent="-285750" algn="r" rtl="1">
              <a:lnSpc>
                <a:spcPct val="150000"/>
              </a:lnSpc>
              <a:buClr>
                <a:schemeClr val="accent2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fa-IR" sz="21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استاددانشگاه کلمبیا و مدرسه اقتصاد </a:t>
            </a:r>
            <a:r>
              <a:rPr lang="fa-IR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لندن</a:t>
            </a:r>
          </a:p>
          <a:p>
            <a:pPr marL="285750" indent="-285750" algn="r" rtl="1">
              <a:lnSpc>
                <a:spcPct val="150000"/>
              </a:lnSpc>
              <a:buClr>
                <a:schemeClr val="accent2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fa-IR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عضو کمیته اندیشه جهانی دانشگاه کلمبیا </a:t>
            </a:r>
          </a:p>
          <a:p>
            <a:pPr marL="285750" indent="-285750" algn="r" rtl="1">
              <a:lnSpc>
                <a:spcPct val="150000"/>
              </a:lnSpc>
              <a:buClr>
                <a:schemeClr val="accent2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fa-IR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علاقه‌مند به مطالعات </a:t>
            </a:r>
            <a:r>
              <a:rPr lang="fa-IR" sz="21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جهانی‌شدن، شهرهای </a:t>
            </a:r>
            <a:r>
              <a:rPr lang="fa-IR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جهاني </a:t>
            </a:r>
            <a:r>
              <a:rPr lang="fa-IR" sz="21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و </a:t>
            </a:r>
            <a:r>
              <a:rPr lang="fa-IR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مهاجرت‌هاي بین‌المللی</a:t>
            </a:r>
          </a:p>
          <a:p>
            <a:pPr marL="285750" indent="-285750" algn="r" rtl="1">
              <a:lnSpc>
                <a:spcPct val="150000"/>
              </a:lnSpc>
              <a:buClr>
                <a:schemeClr val="accent2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fa-IR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طرح پديده «شهر جهاني»: نيويورك، لندن، توكيو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5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066800"/>
          </a:xfrm>
        </p:spPr>
        <p:txBody>
          <a:bodyPr>
            <a:normAutofit/>
          </a:bodyPr>
          <a:lstStyle/>
          <a:p>
            <a:r>
              <a:rPr lang="fa-IR" sz="5400" dirty="0" smtClean="0">
                <a:cs typeface="B Nazanin" pitchFamily="2" charset="-78"/>
              </a:rPr>
              <a:t>تحصيلات</a:t>
            </a:r>
            <a:endParaRPr lang="fa-IR" sz="4400" dirty="0">
              <a:cs typeface="B Nazanin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458200" cy="3657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>
            <a:normAutofit lnSpcReduction="10000"/>
          </a:bodyPr>
          <a:lstStyle/>
          <a:p>
            <a:pPr marL="285750" indent="-285750" algn="r" rtl="1">
              <a:lnSpc>
                <a:spcPct val="150000"/>
              </a:lnSpc>
              <a:buClr>
                <a:schemeClr val="accent2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fa-I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كارشناسي فلسفه و علوم اجتماعي از سه دانشگاه بواتيه فرانسه، ساپینزا رم و بوينس آيرس آرژانتین- 1969</a:t>
            </a:r>
          </a:p>
          <a:p>
            <a:pPr marL="285750" indent="-285750" algn="r" rtl="1">
              <a:lnSpc>
                <a:spcPct val="150000"/>
              </a:lnSpc>
              <a:buClr>
                <a:schemeClr val="accent2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fa-I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كارشناسي ارشد و دكتري جامعه شناسي و اقتصاد، دانشگاه نوتردام اينديانا-1971/1974</a:t>
            </a:r>
          </a:p>
          <a:p>
            <a:pPr marL="285750" indent="-285750" algn="r" rtl="1">
              <a:lnSpc>
                <a:spcPct val="150000"/>
              </a:lnSpc>
              <a:buClr>
                <a:schemeClr val="accent2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fa-I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كارشناسي ارشد فلسفه، دانشگاه بوآتيه فرانسه- 1974</a:t>
            </a:r>
          </a:p>
          <a:p>
            <a:pPr marL="285750" indent="-285750" algn="r" rtl="1">
              <a:lnSpc>
                <a:spcPct val="150000"/>
              </a:lnSpc>
              <a:buClr>
                <a:schemeClr val="accent2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fa-I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پست دكترا، مركز امور بين الملل در دانشگاه هاروارد</a:t>
            </a:r>
          </a:p>
          <a:p>
            <a:pPr algn="r" rtl="1"/>
            <a:endParaRPr lang="fa-IR" sz="1400" dirty="0">
              <a:solidFill>
                <a:schemeClr val="bg2">
                  <a:lumMod val="10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r>
              <a:rPr lang="fa-IR" sz="5400" dirty="0">
                <a:cs typeface="B Nazanin" pitchFamily="2" charset="-78"/>
              </a:rPr>
              <a:t>مفاهيم</a:t>
            </a:r>
            <a:endParaRPr lang="fa-IR" sz="4800" dirty="0">
              <a:cs typeface="B Nazanin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>
            <a:normAutofit/>
          </a:bodyPr>
          <a:lstStyle/>
          <a:p>
            <a:pPr marL="285750" indent="-285750">
              <a:lnSpc>
                <a:spcPct val="150000"/>
              </a:lnSpc>
              <a:buClr>
                <a:schemeClr val="accent2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fa-IR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جهانی شدن</a:t>
            </a:r>
            <a:r>
              <a:rPr lang="fa-I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 (شامل ابعاد اجتماعی، اقتصادی و سیاسی)</a:t>
            </a:r>
            <a:endParaRPr lang="fa-IR" b="1" dirty="0" smtClean="0">
              <a:solidFill>
                <a:schemeClr val="tx1">
                  <a:lumMod val="85000"/>
                  <a:lumOff val="15000"/>
                </a:schemeClr>
              </a:solidFill>
              <a:cs typeface="B Nazanin" pitchFamily="2" charset="-78"/>
            </a:endParaRPr>
          </a:p>
          <a:p>
            <a:pPr marL="285750" indent="-285750">
              <a:lnSpc>
                <a:spcPct val="150000"/>
              </a:lnSpc>
              <a:buClr>
                <a:schemeClr val="accent2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fa-IR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مهاجرت، شهرهای جهانی</a:t>
            </a:r>
            <a:r>
              <a:rPr lang="fa-I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 (شامل شهرها و تروریسم)</a:t>
            </a:r>
            <a:endParaRPr lang="fa-IR" b="1" dirty="0" smtClean="0">
              <a:solidFill>
                <a:schemeClr val="tx1">
                  <a:lumMod val="85000"/>
                  <a:lumOff val="15000"/>
                </a:schemeClr>
              </a:solidFill>
              <a:cs typeface="B Nazanin" pitchFamily="2" charset="-78"/>
            </a:endParaRPr>
          </a:p>
          <a:p>
            <a:pPr marL="285750" indent="-285750">
              <a:lnSpc>
                <a:spcPct val="150000"/>
              </a:lnSpc>
              <a:buClr>
                <a:schemeClr val="accent2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fa-IR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شبکه های جدید فن آوری و تغیرات دولت های لیبرال در نتیجه ی شرایط فراملی فعلی </a:t>
            </a:r>
          </a:p>
          <a:p>
            <a:pPr algn="r" rtl="1"/>
            <a:endParaRPr lang="fa-IR" sz="1400" dirty="0">
              <a:solidFill>
                <a:schemeClr val="bg2">
                  <a:lumMod val="10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fa-IR" sz="5400" dirty="0" smtClean="0">
                <a:cs typeface="B Nazanin" pitchFamily="2" charset="-78"/>
              </a:rPr>
              <a:t>برخی از کتاب ها</a:t>
            </a:r>
            <a:endParaRPr lang="fa-IR" sz="5400" dirty="0">
              <a:cs typeface="B Nazanin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>
            <a:normAutofit fontScale="25000" lnSpcReduction="20000"/>
          </a:bodyPr>
          <a:lstStyle/>
          <a:p>
            <a:pPr marL="285750" indent="-285750">
              <a:lnSpc>
                <a:spcPct val="120000"/>
              </a:lnSpc>
              <a:buClr>
                <a:schemeClr val="accent2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fa-IR" sz="9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تحرک نیروی کار و سرمایه (1988)</a:t>
            </a:r>
          </a:p>
          <a:p>
            <a:pPr marL="285750" indent="-285750" algn="l" rtl="0">
              <a:lnSpc>
                <a:spcPct val="120000"/>
              </a:lnSpc>
              <a:buClr>
                <a:schemeClr val="accent2">
                  <a:lumMod val="50000"/>
                </a:schemeClr>
              </a:buClr>
              <a:buSzPct val="150000"/>
              <a:buNone/>
            </a:pPr>
            <a:r>
              <a:rPr lang="en-US" sz="8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 The Mobility of Labor and Capital (Cambridge University Press 1988)</a:t>
            </a:r>
            <a:endParaRPr lang="fa-IR" sz="8800" dirty="0" smtClean="0">
              <a:solidFill>
                <a:schemeClr val="tx1">
                  <a:lumMod val="85000"/>
                  <a:lumOff val="15000"/>
                </a:schemeClr>
              </a:solidFill>
              <a:cs typeface="B Nazanin" pitchFamily="2" charset="-78"/>
            </a:endParaRPr>
          </a:p>
          <a:p>
            <a:pPr marL="285750" indent="-285750">
              <a:lnSpc>
                <a:spcPct val="120000"/>
              </a:lnSpc>
              <a:buClr>
                <a:schemeClr val="accent2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fa-IR" sz="9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شهر جهانی: نیویورک، لندن، توکیو (1991؛ ویرایش دوم 2002)</a:t>
            </a:r>
            <a:endParaRPr lang="fa-IR" sz="8000" dirty="0" smtClean="0">
              <a:solidFill>
                <a:schemeClr val="tx1">
                  <a:lumMod val="85000"/>
                  <a:lumOff val="15000"/>
                </a:schemeClr>
              </a:solidFill>
              <a:cs typeface="B Nazanin" pitchFamily="2" charset="-78"/>
            </a:endParaRPr>
          </a:p>
          <a:p>
            <a:pPr marL="285750" indent="-285750" algn="l" rtl="0">
              <a:lnSpc>
                <a:spcPct val="120000"/>
              </a:lnSpc>
              <a:buClr>
                <a:schemeClr val="accent2">
                  <a:lumMod val="50000"/>
                </a:schemeClr>
              </a:buClr>
              <a:buSzPct val="150000"/>
              <a:buNone/>
            </a:pPr>
            <a:r>
              <a:rPr lang="en-US" sz="8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The Global City (Princeton University Press 1991; 2nd </a:t>
            </a:r>
            <a:r>
              <a:rPr lang="en-US" sz="8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ed</a:t>
            </a:r>
            <a:r>
              <a:rPr lang="en-US" sz="8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2002)</a:t>
            </a:r>
            <a:endParaRPr lang="fa-IR" sz="8800" dirty="0" smtClean="0">
              <a:solidFill>
                <a:schemeClr val="tx1">
                  <a:lumMod val="85000"/>
                  <a:lumOff val="15000"/>
                </a:schemeClr>
              </a:solidFill>
              <a:cs typeface="B Nazanin" pitchFamily="2" charset="-78"/>
            </a:endParaRPr>
          </a:p>
          <a:p>
            <a:pPr marL="285750" indent="-285750">
              <a:lnSpc>
                <a:spcPct val="120000"/>
              </a:lnSpc>
              <a:buClr>
                <a:schemeClr val="accent2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fa-IR" sz="9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قلمرو، سازمان، حقوق: از قرون وسطی تا بازارهای جهانی” (2006؛ ویرایش دوم 2008)</a:t>
            </a:r>
          </a:p>
          <a:p>
            <a:pPr marL="285750" indent="-285750" algn="l" rtl="0">
              <a:lnSpc>
                <a:spcPct val="120000"/>
              </a:lnSpc>
              <a:buClr>
                <a:schemeClr val="accent2">
                  <a:lumMod val="50000"/>
                </a:schemeClr>
              </a:buClr>
              <a:buSzPct val="150000"/>
              <a:buNone/>
            </a:pPr>
            <a:r>
              <a:rPr lang="en-US" sz="8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Territory, Authority, Rights: From Medieval to Global Assemblages (Princeton University Press 2006; 2nd ed. 2008)</a:t>
            </a:r>
            <a:endParaRPr lang="fa-IR" sz="8800" dirty="0" smtClean="0">
              <a:solidFill>
                <a:schemeClr val="tx1">
                  <a:lumMod val="85000"/>
                  <a:lumOff val="15000"/>
                </a:schemeClr>
              </a:solidFill>
              <a:cs typeface="B Nazanin" pitchFamily="2" charset="-78"/>
            </a:endParaRPr>
          </a:p>
          <a:p>
            <a:pPr marL="285750" indent="-285750">
              <a:lnSpc>
                <a:spcPct val="120000"/>
              </a:lnSpc>
              <a:buClr>
                <a:schemeClr val="accent2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fa-IR" sz="9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جامعه شناسی جهانی شدن (2007)</a:t>
            </a:r>
          </a:p>
          <a:p>
            <a:pPr marL="285750" indent="-285750" algn="l" rtl="0">
              <a:lnSpc>
                <a:spcPct val="120000"/>
              </a:lnSpc>
              <a:buClr>
                <a:schemeClr val="accent2">
                  <a:lumMod val="50000"/>
                </a:schemeClr>
              </a:buClr>
              <a:buSzPct val="150000"/>
              <a:buNone/>
            </a:pPr>
            <a:r>
              <a:rPr lang="fa-IR" sz="88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 </a:t>
            </a:r>
            <a:r>
              <a:rPr lang="en-US" sz="8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Sociology of Globalization(Norton 2007)</a:t>
            </a:r>
            <a:endParaRPr lang="fa-IR" b="1" dirty="0" smtClean="0">
              <a:solidFill>
                <a:schemeClr val="tx1">
                  <a:lumMod val="85000"/>
                  <a:lumOff val="15000"/>
                </a:schemeClr>
              </a:solidFill>
              <a:cs typeface="B Nazanin" pitchFamily="2" charset="-78"/>
            </a:endParaRPr>
          </a:p>
          <a:p>
            <a:pPr algn="r" rtl="1"/>
            <a:endParaRPr lang="fa-IR" sz="1400" dirty="0">
              <a:solidFill>
                <a:schemeClr val="bg2">
                  <a:lumMod val="10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fa-IR" sz="31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Georgia"/>
                <a:ea typeface="+mn-ea"/>
                <a:cs typeface="B Nazanin" pitchFamily="2" charset="-78"/>
              </a:rPr>
              <a:t>تحرک نیروی کار و سرمایه</a:t>
            </a:r>
            <a:endParaRPr lang="fa-IR" sz="5400" dirty="0">
              <a:cs typeface="B Nazanin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0" y="1905000"/>
            <a:ext cx="5334000" cy="4114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>
            <a:normAutofit/>
          </a:bodyPr>
          <a:lstStyle/>
          <a:p>
            <a:pPr marL="285750" indent="-285750">
              <a:lnSpc>
                <a:spcPct val="170000"/>
              </a:lnSpc>
              <a:buClr>
                <a:schemeClr val="accent2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fa-IR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سرمایه گذاری خارجی در کشورهای کمتر توسعه یافته، احتمال مهاجرت را افزایش می دهد. </a:t>
            </a:r>
          </a:p>
        </p:txBody>
      </p:sp>
      <p:pic>
        <p:nvPicPr>
          <p:cNvPr id="1026" name="Picture 2" descr="C:\Users\Fateme\Desktop\کلاس ها\fakuhi\sassen\51t68lelqlL._SX331_BO1,204,203,20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133600"/>
            <a:ext cx="2590800" cy="3610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750"/>
                            </p:stCondLst>
                            <p:childTnLst>
                              <p:par>
                                <p:cTn id="16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r>
              <a:rPr lang="fa-IR" sz="31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Georgia"/>
                <a:ea typeface="+mn-ea"/>
                <a:cs typeface="B Nazanin" pitchFamily="2" charset="-78"/>
              </a:rPr>
              <a:t>شهر جهانی: نیویورک، لندن، توکیو</a:t>
            </a:r>
            <a:endParaRPr lang="fa-IR" sz="5400" dirty="0">
              <a:cs typeface="B Nazanin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0" y="1447800"/>
            <a:ext cx="6705600" cy="472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>
            <a:normAutofit fontScale="25000" lnSpcReduction="20000"/>
          </a:bodyPr>
          <a:lstStyle/>
          <a:p>
            <a:pPr marL="285750" indent="-285750">
              <a:lnSpc>
                <a:spcPct val="170000"/>
              </a:lnSpc>
              <a:buClr>
                <a:schemeClr val="accent2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fa-IR" sz="10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4 ویژگی شهرهای جهانی: </a:t>
            </a:r>
          </a:p>
          <a:p>
            <a:pPr marL="285750" indent="-285750">
              <a:lnSpc>
                <a:spcPct val="120000"/>
              </a:lnSpc>
              <a:buClr>
                <a:schemeClr val="accent2">
                  <a:lumMod val="50000"/>
                </a:schemeClr>
              </a:buClr>
              <a:buSzPct val="150000"/>
              <a:buNone/>
            </a:pPr>
            <a:r>
              <a:rPr lang="fa-IR" sz="92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1-</a:t>
            </a:r>
            <a:r>
              <a:rPr lang="fa-IR" sz="8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 </a:t>
            </a:r>
            <a:r>
              <a:rPr lang="fa-IR" sz="9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نقاط فرماندهی بسیار متمرکز </a:t>
            </a:r>
            <a:r>
              <a:rPr lang="fa-IR" sz="920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در سازمان های </a:t>
            </a:r>
            <a:r>
              <a:rPr lang="fa-IR" sz="9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اقتصاد جهانی؛</a:t>
            </a:r>
          </a:p>
          <a:p>
            <a:pPr marL="285750" indent="-285750">
              <a:lnSpc>
                <a:spcPct val="120000"/>
              </a:lnSpc>
              <a:buClr>
                <a:schemeClr val="accent2">
                  <a:lumMod val="50000"/>
                </a:schemeClr>
              </a:buClr>
              <a:buSzPct val="150000"/>
              <a:buNone/>
            </a:pPr>
            <a:r>
              <a:rPr lang="fa-IR" sz="9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2- نقاط کلیدی برای امور مالی و شرکت های خدمات تخصصی که جایگزین تولید به عنوان بخش های پیشرو اقتصادی شده اند؛ </a:t>
            </a:r>
          </a:p>
          <a:p>
            <a:pPr marL="285750" indent="-285750">
              <a:lnSpc>
                <a:spcPct val="120000"/>
              </a:lnSpc>
              <a:buClr>
                <a:schemeClr val="accent2">
                  <a:lumMod val="50000"/>
                </a:schemeClr>
              </a:buClr>
              <a:buSzPct val="150000"/>
              <a:buNone/>
            </a:pPr>
            <a:r>
              <a:rPr lang="fa-IR" sz="9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3- به عنوان موقعیت های تولید، مانند تولید خلاقیت و نو آوری، در صنایع پیشرو؛ </a:t>
            </a:r>
          </a:p>
          <a:p>
            <a:pPr marL="285750" indent="-285750">
              <a:lnSpc>
                <a:spcPct val="120000"/>
              </a:lnSpc>
              <a:buClr>
                <a:schemeClr val="accent2">
                  <a:lumMod val="50000"/>
                </a:schemeClr>
              </a:buClr>
              <a:buSzPct val="150000"/>
              <a:buNone/>
            </a:pPr>
            <a:r>
              <a:rPr lang="fa-IR" sz="9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4- به عنوان بازاری برای تولیدات و نو آوری ها.</a:t>
            </a:r>
            <a:endParaRPr lang="fa-IR" sz="9200" b="1" dirty="0" smtClean="0">
              <a:solidFill>
                <a:schemeClr val="tx1">
                  <a:lumMod val="85000"/>
                  <a:lumOff val="15000"/>
                </a:schemeClr>
              </a:solidFill>
              <a:cs typeface="B Nazanin" pitchFamily="2" charset="-78"/>
            </a:endParaRPr>
          </a:p>
        </p:txBody>
      </p:sp>
      <p:pic>
        <p:nvPicPr>
          <p:cNvPr id="2050" name="Picture 2" descr="C:\Users\Fateme\Desktop\the-global-ci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2286000" cy="35039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r>
              <a:rPr lang="fa-IR" sz="31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Georgia"/>
                <a:ea typeface="+mn-ea"/>
                <a:cs typeface="B Nazanin" pitchFamily="2" charset="-78"/>
              </a:rPr>
              <a:t>قلمرو، سازمان، حقوق: از قرون وسطی تا بازارهای جهانی</a:t>
            </a:r>
            <a:endParaRPr lang="fa-IR" sz="5400" dirty="0">
              <a:cs typeface="B Nazanin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67000" y="1447800"/>
            <a:ext cx="6248400" cy="472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>
            <a:normAutofit/>
          </a:bodyPr>
          <a:lstStyle/>
          <a:p>
            <a:pPr marL="285750" indent="-285750" algn="just">
              <a:lnSpc>
                <a:spcPct val="170000"/>
              </a:lnSpc>
              <a:buClr>
                <a:schemeClr val="accent2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fa-IR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تحولات بنیادینی که امروزه در جریان است، تا حد زیادی ناشی از تحولات بنیادین داخل دستگاه دولت هاست.</a:t>
            </a:r>
            <a:endParaRPr lang="fa-IR" b="1" dirty="0">
              <a:solidFill>
                <a:schemeClr val="tx1">
                  <a:lumMod val="85000"/>
                  <a:lumOff val="15000"/>
                </a:schemeClr>
              </a:solidFill>
              <a:cs typeface="B Nazanin" pitchFamily="2" charset="-78"/>
            </a:endParaRPr>
          </a:p>
        </p:txBody>
      </p:sp>
      <p:pic>
        <p:nvPicPr>
          <p:cNvPr id="3074" name="Picture 2" descr="C:\Users\Fateme\Desktop\k815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0"/>
            <a:ext cx="2506579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r>
              <a:rPr lang="fa-IR" sz="31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Georgia"/>
                <a:ea typeface="+mn-ea"/>
                <a:cs typeface="B Nazanin" pitchFamily="2" charset="-78"/>
              </a:rPr>
              <a:t>جامعه شناسی جهانی شدن</a:t>
            </a:r>
            <a:endParaRPr lang="fa-IR" sz="5400" dirty="0">
              <a:cs typeface="B Nazanin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67000" y="1447800"/>
            <a:ext cx="6248400" cy="472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>
            <a:normAutofit fontScale="92500" lnSpcReduction="20000"/>
          </a:bodyPr>
          <a:lstStyle/>
          <a:p>
            <a:pPr marL="285750" indent="-285750" algn="just">
              <a:lnSpc>
                <a:spcPct val="170000"/>
              </a:lnSpc>
              <a:buClr>
                <a:schemeClr val="accent2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fa-IR" sz="27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دو مجموعه فرآیند:</a:t>
            </a:r>
          </a:p>
          <a:p>
            <a:pPr marL="285750" indent="-285750">
              <a:lnSpc>
                <a:spcPct val="150000"/>
              </a:lnSpc>
              <a:buClr>
                <a:schemeClr val="accent2">
                  <a:lumMod val="50000"/>
                </a:schemeClr>
              </a:buClr>
              <a:buSzPct val="150000"/>
              <a:buNone/>
            </a:pPr>
            <a:r>
              <a:rPr lang="fa-I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1- مجموعه ای از نهادها و سازمان های جهانی</a:t>
            </a:r>
          </a:p>
          <a:p>
            <a:pPr marL="285750" indent="-285750">
              <a:buClr>
                <a:schemeClr val="accent2">
                  <a:lumMod val="50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fa-IR" sz="19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    </a:t>
            </a:r>
            <a:r>
              <a:rPr lang="fa-IR" sz="2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سازمان تجارت جهانی؛</a:t>
            </a:r>
          </a:p>
          <a:p>
            <a:pPr marL="285750" indent="-285750">
              <a:buClr>
                <a:schemeClr val="accent2">
                  <a:lumMod val="50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fa-IR" sz="2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 بازارهای مالی جهانی، دادگاههای جنایات جنگی؛</a:t>
            </a:r>
          </a:p>
          <a:p>
            <a:pPr marL="285750" indent="-285750">
              <a:buClr>
                <a:schemeClr val="accent2">
                  <a:lumMod val="50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fa-IR" sz="2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جهان وطن گرایی جدید جهانی؛</a:t>
            </a:r>
          </a:p>
          <a:p>
            <a:pPr marL="285750" indent="-285750">
              <a:buClr>
                <a:schemeClr val="accent2">
                  <a:lumMod val="50000"/>
                </a:schemeClr>
              </a:buClr>
              <a:buSzPct val="150000"/>
              <a:buNone/>
            </a:pPr>
            <a:endParaRPr lang="fa-IR" sz="2000" dirty="0" smtClean="0">
              <a:solidFill>
                <a:schemeClr val="tx1">
                  <a:lumMod val="85000"/>
                  <a:lumOff val="15000"/>
                </a:schemeClr>
              </a:solidFill>
              <a:cs typeface="B Nazanin" pitchFamily="2" charset="-78"/>
            </a:endParaRPr>
          </a:p>
          <a:p>
            <a:pPr marL="285750" indent="-285750">
              <a:buClr>
                <a:schemeClr val="accent2">
                  <a:lumMod val="50000"/>
                </a:schemeClr>
              </a:buClr>
              <a:buSzPct val="150000"/>
              <a:buNone/>
            </a:pPr>
            <a:r>
              <a:rPr lang="fa-I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2- فرآیندها ییی در سطح ملی و محلی </a:t>
            </a:r>
          </a:p>
          <a:p>
            <a:pPr marL="285750" indent="-285750" algn="just">
              <a:buClr>
                <a:schemeClr val="accent2">
                  <a:lumMod val="50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fa-IR" sz="2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سیاست های پولی و مالی دولت؛</a:t>
            </a:r>
          </a:p>
          <a:p>
            <a:pPr marL="285750" indent="-285750" algn="just">
              <a:buClr>
                <a:schemeClr val="accent2">
                  <a:lumMod val="50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fa-IR" sz="2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شبکه فعالان مبارز در سطح محلی که دارای دستور کار ضمنی و یا صریح جهانی هستند؛</a:t>
            </a:r>
          </a:p>
          <a:p>
            <a:pPr marL="285750" indent="-285750" algn="just">
              <a:buClr>
                <a:schemeClr val="accent2">
                  <a:lumMod val="50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fa-IR" sz="2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itchFamily="2" charset="-78"/>
              </a:rPr>
              <a:t>سیاست های محلی و جهانی که بدون اینکه بدانند، بخشی از شبکه های جهانی هستند؛</a:t>
            </a:r>
          </a:p>
        </p:txBody>
      </p:sp>
      <p:pic>
        <p:nvPicPr>
          <p:cNvPr id="3075" name="Picture 3" descr="C:\Users\Fateme\Desktop\51KCGVa08m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946" y="1905000"/>
            <a:ext cx="2514905" cy="37761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11010</TotalTime>
  <Words>399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ساسکیا ساسِن Saskia Sassen  نظریه انسان شناسی کارشناسی ارشد  </vt:lpstr>
      <vt:lpstr>ساسكيا ساسِن Saskia Sassen </vt:lpstr>
      <vt:lpstr>تحصيلات</vt:lpstr>
      <vt:lpstr>مفاهيم</vt:lpstr>
      <vt:lpstr>برخی از کتاب ها</vt:lpstr>
      <vt:lpstr>تحرک نیروی کار و سرمایه</vt:lpstr>
      <vt:lpstr>شهر جهانی: نیویورک، لندن، توکیو</vt:lpstr>
      <vt:lpstr>قلمرو، سازمان، حقوق: از قرون وسطی تا بازارهای جهانی</vt:lpstr>
      <vt:lpstr>جامعه شناسی جهانی شدن</vt:lpstr>
      <vt:lpstr>سایر کتاب ها</vt:lpstr>
      <vt:lpstr>منابع: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khodesh</dc:creator>
  <cp:lastModifiedBy>Arad</cp:lastModifiedBy>
  <cp:revision>96</cp:revision>
  <dcterms:created xsi:type="dcterms:W3CDTF">2006-08-16T00:00:00Z</dcterms:created>
  <dcterms:modified xsi:type="dcterms:W3CDTF">2020-09-30T13:11:57Z</dcterms:modified>
</cp:coreProperties>
</file>