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0" r:id="rId9"/>
    <p:sldId id="25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>
        <p:scale>
          <a:sx n="81" d="100"/>
          <a:sy n="81" d="100"/>
        </p:scale>
        <p:origin x="-10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C46DD-D728-43EF-AD28-F7B1346DC592}" type="datetimeFigureOut">
              <a:rPr lang="en-US"/>
              <a:t>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705A2-7628-4015-9D73-DB5C9153993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6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705A2-7628-4015-9D73-DB5C9153993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2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705A2-7628-4015-9D73-DB5C9153993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45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705A2-7628-4015-9D73-DB5C9153993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86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705A2-7628-4015-9D73-DB5C9153993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2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705A2-7628-4015-9D73-DB5C9153993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93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705A2-7628-4015-9D73-DB5C9153993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7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705A2-7628-4015-9D73-DB5C9153993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705A2-7628-4015-9D73-DB5C9153993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hropology.ir/node/7944" TargetMode="External"/><Relationship Id="rId2" Type="http://schemas.openxmlformats.org/officeDocument/2006/relationships/hyperlink" Target="http://anthropology.ir/node/1668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586" y="614585"/>
            <a:ext cx="8825658" cy="3329581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انسان شناسی تاریخی/ تاریخ فرهنگی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EBEBEB"/>
                </a:solidFill>
              </a:rPr>
              <a:t>با تأکید بر پیتر برک</a:t>
            </a:r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منابع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en-US" dirty="0"/>
              <a:t>1. </a:t>
            </a:r>
            <a:r>
              <a:rPr lang="en-US" dirty="0" smtClean="0"/>
              <a:t>Melissa </a:t>
            </a:r>
            <a:r>
              <a:rPr lang="en-US" dirty="0" err="1" smtClean="0"/>
              <a:t>Calaresu</a:t>
            </a:r>
            <a:r>
              <a:rPr lang="en-US" dirty="0"/>
              <a:t>, Peter Burke and the History of Cultural History, in Exploring Cultural History: Essays in </a:t>
            </a:r>
            <a:r>
              <a:rPr lang="en-US" dirty="0" err="1"/>
              <a:t>Honour</a:t>
            </a:r>
            <a:r>
              <a:rPr lang="en-US" dirty="0"/>
              <a:t> of Peter Burke, </a:t>
            </a:r>
            <a:r>
              <a:rPr lang="en-US" dirty="0" smtClean="0"/>
              <a:t>Routledge, 2010.</a:t>
            </a:r>
          </a:p>
          <a:p>
            <a:pPr algn="just" rtl="1"/>
            <a:r>
              <a:rPr lang="fa-IR" dirty="0" smtClean="0"/>
              <a:t>2. برک، پیتر، تاریخ فرهنگی چیست؟ ترجمه نعمت الله فاضلی، مرتضی قلیچ، تهران: پژوهشگاه تاریخ اسلام، 1389.</a:t>
            </a:r>
          </a:p>
          <a:p>
            <a:pPr algn="just" rtl="1"/>
            <a:r>
              <a:rPr lang="fa-IR" dirty="0"/>
              <a:t>3. برک، پیتر. انقلاب تاریخنگاری فرانسه مکتب آنال، ۸۹ - ۱۹۲۹ میلادی، ترجمه کامران عاروان، تهران: نشر تاریخ ایران‏‫‏، ‏‫‏‏۱۳۸۹.</a:t>
            </a:r>
            <a:r>
              <a:rPr lang="fa-IR" dirty="0" smtClean="0"/>
              <a:t>‬‬</a:t>
            </a:r>
          </a:p>
          <a:p>
            <a:pPr lvl="0" algn="just" rtl="1"/>
            <a:r>
              <a:rPr lang="fa-IR" dirty="0" smtClean="0"/>
              <a:t>4. </a:t>
            </a:r>
            <a:r>
              <a:rPr lang="fa-IR" dirty="0"/>
              <a:t>سیارپور، فاطمه، چیستی تاریخ فرهنگی درنگاه پیتر برک، </a:t>
            </a:r>
            <a:r>
              <a:rPr lang="en-US" u="sng" dirty="0">
                <a:hlinkClick r:id="rId2"/>
              </a:rPr>
              <a:t>http://anthropology.ir/node/16682</a:t>
            </a:r>
            <a:r>
              <a:rPr lang="fa-IR" dirty="0"/>
              <a:t>. آخرین بازدید: 1/12/1394.</a:t>
            </a:r>
            <a:endParaRPr lang="en-US" dirty="0"/>
          </a:p>
          <a:p>
            <a:pPr algn="just" rtl="1"/>
            <a:r>
              <a:rPr lang="fa-IR" dirty="0" smtClean="0"/>
              <a:t>5. </a:t>
            </a:r>
            <a:r>
              <a:rPr lang="fa-IR" dirty="0"/>
              <a:t>میلانی، ندا، انقلاب تاریخ‌نگاری فرانسه، </a:t>
            </a:r>
            <a:r>
              <a:rPr lang="en-US" u="sng" dirty="0">
                <a:hlinkClick r:id="rId3"/>
              </a:rPr>
              <a:t>http://anthropology.ir/node/7944</a:t>
            </a:r>
            <a:r>
              <a:rPr lang="fa-IR" dirty="0"/>
              <a:t>، آخرین بازدید: </a:t>
            </a:r>
            <a:r>
              <a:rPr lang="fa-IR" dirty="0" smtClean="0"/>
              <a:t>1/12/1394.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448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درآمد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882" y="2550668"/>
            <a:ext cx="8960991" cy="42592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 rtl="1">
              <a:buNone/>
            </a:pPr>
            <a:r>
              <a:rPr lang="en-US" sz="2800" dirty="0">
                <a:solidFill>
                  <a:srgbClr val="EBEBEB"/>
                </a:solidFill>
              </a:rPr>
              <a:t>پیتر برک تاریخنگار پرآوازه ی بریتانیایی است. او در 1937 در خانواده ای چندفرهنگی با پدری کاتولیک و مادری یهودی زاده شد. تحصیلات خود را در کالج سنت جان آکسفورد گذراند و دکترای خود را از کالج سنت آنتونی دریافت کرد. 1962-79 را به تدریس در دانشگاه ساسکس مشغول بود و سپس رهسپار دانشگاه </a:t>
            </a:r>
            <a:r>
              <a:rPr lang="en-US" sz="2800" dirty="0" err="1">
                <a:solidFill>
                  <a:srgbClr val="EBEBEB"/>
                </a:solidFill>
              </a:rPr>
              <a:t>کیمبریج</a:t>
            </a:r>
            <a:r>
              <a:rPr lang="en-US" sz="2800" dirty="0">
                <a:solidFill>
                  <a:srgbClr val="EBEBEB"/>
                </a:solidFill>
              </a:rPr>
              <a:t> </a:t>
            </a:r>
            <a:r>
              <a:rPr lang="en-US" sz="2800" dirty="0" err="1" smtClean="0">
                <a:solidFill>
                  <a:srgbClr val="EBEBEB"/>
                </a:solidFill>
              </a:rPr>
              <a:t>شد</a:t>
            </a:r>
            <a:r>
              <a:rPr lang="fa-IR" sz="2800" dirty="0" smtClean="0">
                <a:solidFill>
                  <a:srgbClr val="EBEBEB"/>
                </a:solidFill>
              </a:rPr>
              <a:t>.</a:t>
            </a:r>
            <a:endParaRPr lang="en-US" sz="2800" dirty="0">
              <a:solidFill>
                <a:srgbClr val="EBEBEB"/>
              </a:solidFill>
            </a:endParaRPr>
          </a:p>
          <a:p>
            <a:pPr marL="0" indent="0" algn="just" rtl="1">
              <a:buNone/>
            </a:pPr>
            <a:r>
              <a:rPr lang="en-US" sz="2800" dirty="0" err="1" smtClean="0">
                <a:solidFill>
                  <a:srgbClr val="EBEBEB"/>
                </a:solidFill>
              </a:rPr>
              <a:t>برک</a:t>
            </a:r>
            <a:r>
              <a:rPr lang="en-US" sz="2800" dirty="0" smtClean="0">
                <a:solidFill>
                  <a:srgbClr val="EBEBEB"/>
                </a:solidFill>
              </a:rPr>
              <a:t> </a:t>
            </a:r>
            <a:r>
              <a:rPr lang="en-US" sz="2800" dirty="0">
                <a:solidFill>
                  <a:srgbClr val="EBEBEB"/>
                </a:solidFill>
              </a:rPr>
              <a:t>اکنون در کالج ایمانوئل به پژوهش </a:t>
            </a:r>
            <a:r>
              <a:rPr lang="en-US" sz="2800" dirty="0" err="1">
                <a:solidFill>
                  <a:srgbClr val="EBEBEB"/>
                </a:solidFill>
              </a:rPr>
              <a:t>مشغول</a:t>
            </a:r>
            <a:r>
              <a:rPr lang="en-US" sz="2800" dirty="0">
                <a:solidFill>
                  <a:srgbClr val="EBEBEB"/>
                </a:solidFill>
              </a:rPr>
              <a:t> </a:t>
            </a:r>
            <a:r>
              <a:rPr lang="en-US" sz="2800" dirty="0" err="1" smtClean="0">
                <a:solidFill>
                  <a:srgbClr val="EBEBEB"/>
                </a:solidFill>
              </a:rPr>
              <a:t>است</a:t>
            </a:r>
            <a:endParaRPr lang="en-US" sz="2800" dirty="0">
              <a:solidFill>
                <a:srgbClr val="EBEBEB"/>
              </a:solidFill>
            </a:endParaRPr>
          </a:p>
          <a:p>
            <a:pPr marL="0" indent="0" algn="just" rtl="1">
              <a:buNone/>
            </a:pPr>
            <a:endParaRPr lang="en-US" sz="2800" dirty="0">
              <a:solidFill>
                <a:srgbClr val="EBEBEB"/>
              </a:solidFill>
            </a:endParaRPr>
          </a:p>
        </p:txBody>
      </p:sp>
      <p:pic>
        <p:nvPicPr>
          <p:cNvPr id="4" name="Picture 3" descr="11753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11" y="278911"/>
            <a:ext cx="2743200" cy="223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8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آبشخورهای فکری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2800" dirty="0" smtClean="0">
                <a:solidFill>
                  <a:srgbClr val="EBEBEB"/>
                </a:solidFill>
              </a:rPr>
              <a:t> </a:t>
            </a:r>
            <a:r>
              <a:rPr lang="fa-IR" sz="2800" dirty="0" smtClean="0">
                <a:solidFill>
                  <a:srgbClr val="EBEBEB"/>
                </a:solidFill>
              </a:rPr>
              <a:t>یک. </a:t>
            </a:r>
            <a:r>
              <a:rPr lang="en-US" sz="2800" dirty="0" err="1" smtClean="0">
                <a:solidFill>
                  <a:srgbClr val="EBEBEB"/>
                </a:solidFill>
              </a:rPr>
              <a:t>سنت</a:t>
            </a:r>
            <a:r>
              <a:rPr lang="en-US" sz="2800" dirty="0" smtClean="0">
                <a:solidFill>
                  <a:srgbClr val="EBEBEB"/>
                </a:solidFill>
              </a:rPr>
              <a:t> </a:t>
            </a:r>
            <a:r>
              <a:rPr lang="en-US" sz="2800" dirty="0">
                <a:solidFill>
                  <a:srgbClr val="EBEBEB"/>
                </a:solidFill>
              </a:rPr>
              <a:t>آلمانی</a:t>
            </a:r>
          </a:p>
          <a:p>
            <a:pPr marL="0" indent="0" algn="r">
              <a:buNone/>
            </a:pPr>
            <a:r>
              <a:rPr lang="en-US" sz="2800" dirty="0" smtClean="0">
                <a:solidFill>
                  <a:srgbClr val="EBEBEB"/>
                </a:solidFill>
              </a:rPr>
              <a:t>د</a:t>
            </a:r>
            <a:r>
              <a:rPr lang="fa-IR" sz="2800" dirty="0" smtClean="0">
                <a:solidFill>
                  <a:srgbClr val="EBEBEB"/>
                </a:solidFill>
              </a:rPr>
              <a:t>و.</a:t>
            </a:r>
            <a:r>
              <a:rPr lang="en-US" sz="2800" dirty="0" err="1" smtClean="0">
                <a:solidFill>
                  <a:srgbClr val="EBEBEB"/>
                </a:solidFill>
              </a:rPr>
              <a:t>سنت</a:t>
            </a:r>
            <a:r>
              <a:rPr lang="en-US" sz="2800" dirty="0" smtClean="0">
                <a:solidFill>
                  <a:srgbClr val="EBEBEB"/>
                </a:solidFill>
              </a:rPr>
              <a:t> </a:t>
            </a:r>
            <a:r>
              <a:rPr lang="en-US" sz="2800" dirty="0" err="1" smtClean="0">
                <a:solidFill>
                  <a:srgbClr val="EBEBEB"/>
                </a:solidFill>
              </a:rPr>
              <a:t>واربور</a:t>
            </a:r>
            <a:r>
              <a:rPr lang="fa-IR" sz="2800" dirty="0" smtClean="0">
                <a:solidFill>
                  <a:srgbClr val="EBEBEB"/>
                </a:solidFill>
              </a:rPr>
              <a:t>گ</a:t>
            </a:r>
          </a:p>
          <a:p>
            <a:pPr marL="0" indent="0" algn="r">
              <a:buNone/>
            </a:pPr>
            <a:r>
              <a:rPr lang="fa-IR" sz="2800" dirty="0" smtClean="0">
                <a:solidFill>
                  <a:srgbClr val="EBEBEB"/>
                </a:solidFill>
              </a:rPr>
              <a:t>سه</a:t>
            </a:r>
            <a:r>
              <a:rPr lang="fa-IR" sz="2800" dirty="0" smtClean="0">
                <a:solidFill>
                  <a:srgbClr val="EBEBEB"/>
                </a:solidFill>
              </a:rPr>
              <a:t>.</a:t>
            </a:r>
            <a:r>
              <a:rPr lang="en-US" sz="2800" dirty="0" err="1" smtClean="0">
                <a:solidFill>
                  <a:srgbClr val="EBEBEB"/>
                </a:solidFill>
              </a:rPr>
              <a:t>مکتب</a:t>
            </a:r>
            <a:r>
              <a:rPr lang="en-US" sz="2800" dirty="0" smtClean="0">
                <a:solidFill>
                  <a:srgbClr val="EBEBEB"/>
                </a:solidFill>
              </a:rPr>
              <a:t> </a:t>
            </a:r>
            <a:r>
              <a:rPr lang="en-US" sz="2800" dirty="0">
                <a:solidFill>
                  <a:srgbClr val="EBEBEB"/>
                </a:solidFill>
              </a:rPr>
              <a:t>آنال</a:t>
            </a:r>
          </a:p>
          <a:p>
            <a:pPr marL="0" indent="0" algn="r">
              <a:buNone/>
            </a:pPr>
            <a:r>
              <a:rPr lang="fa-IR" sz="2800" dirty="0" smtClean="0">
                <a:solidFill>
                  <a:srgbClr val="EBEBEB"/>
                </a:solidFill>
              </a:rPr>
              <a:t>چهار.</a:t>
            </a:r>
            <a:r>
              <a:rPr lang="en-US" sz="2800" dirty="0" err="1" smtClean="0">
                <a:solidFill>
                  <a:srgbClr val="EBEBEB"/>
                </a:solidFill>
              </a:rPr>
              <a:t>انسان</a:t>
            </a:r>
            <a:r>
              <a:rPr lang="en-US" sz="2800" dirty="0" smtClean="0">
                <a:solidFill>
                  <a:srgbClr val="EBEBEB"/>
                </a:solidFill>
              </a:rPr>
              <a:t> </a:t>
            </a:r>
            <a:r>
              <a:rPr lang="en-US" sz="2800" dirty="0" err="1" smtClean="0">
                <a:solidFill>
                  <a:srgbClr val="EBEBEB"/>
                </a:solidFill>
              </a:rPr>
              <a:t>شناسی</a:t>
            </a:r>
            <a:endParaRPr lang="en-US" sz="2800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1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سنت آلمانی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 rtl="1"/>
            <a:r>
              <a:rPr lang="ar-AE" dirty="0">
                <a:solidFill>
                  <a:srgbClr val="EBEBEB"/>
                </a:solidFill>
                <a:latin typeface="Century Gothic" charset="0"/>
              </a:rPr>
              <a:t>یاکوب بورکهارت و یوهان هوئیزینگا: </a:t>
            </a:r>
            <a:r>
              <a:rPr lang="ar-AE" dirty="0" err="1">
                <a:solidFill>
                  <a:srgbClr val="EBEBEB"/>
                </a:solidFill>
                <a:latin typeface="Century Gothic" charset="0"/>
              </a:rPr>
              <a:t>بنیادگذاران</a:t>
            </a:r>
            <a:r>
              <a:rPr lang="ar-AE" dirty="0">
                <a:solidFill>
                  <a:srgbClr val="EBEBEB"/>
                </a:solidFill>
                <a:latin typeface="Times New Roman"/>
              </a:rPr>
              <a:t> </a:t>
            </a:r>
            <a:r>
              <a:rPr lang="ar-AE" dirty="0" err="1">
                <a:solidFill>
                  <a:srgbClr val="EBEBEB"/>
                </a:solidFill>
                <a:latin typeface="Century Gothic" charset="0"/>
              </a:rPr>
              <a:t>تاریخ</a:t>
            </a:r>
            <a:r>
              <a:rPr lang="ar-AE" dirty="0">
                <a:solidFill>
                  <a:srgbClr val="EBEBEB"/>
                </a:solidFill>
                <a:latin typeface="Times New Roman"/>
              </a:rPr>
              <a:t> </a:t>
            </a:r>
            <a:r>
              <a:rPr lang="ar-AE" dirty="0" err="1">
                <a:solidFill>
                  <a:srgbClr val="EBEBEB"/>
                </a:solidFill>
                <a:latin typeface="Century Gothic" charset="0"/>
              </a:rPr>
              <a:t>فرهنگی</a:t>
            </a:r>
            <a:endParaRPr lang="en-US" dirty="0">
              <a:solidFill>
                <a:srgbClr val="EBEBEB"/>
              </a:solidFill>
              <a:latin typeface="Century Gothic" charset="0"/>
            </a:endParaRPr>
          </a:p>
          <a:p>
            <a:pPr marL="0" indent="0" algn="just" rtl="1">
              <a:buNone/>
            </a:pPr>
            <a:endParaRPr lang="fa-IR" dirty="0" smtClean="0">
              <a:solidFill>
                <a:srgbClr val="EBEBEB"/>
              </a:solidFill>
              <a:latin typeface="Century Gothic" charset="0"/>
            </a:endParaRPr>
          </a:p>
          <a:p>
            <a:pPr marL="0" indent="0" algn="just" rtl="1">
              <a:buNone/>
            </a:pPr>
            <a:r>
              <a:rPr lang="fa-IR" dirty="0" smtClean="0"/>
              <a:t>اين </a:t>
            </a:r>
            <a:r>
              <a:rPr lang="fa-IR" dirty="0"/>
              <a:t>دو كتاب اين ايده را به طور تلويحي مطرح ساختند كه مورخ نقاش چهرة زمانه </a:t>
            </a:r>
            <a:r>
              <a:rPr lang="fa-IR" dirty="0" smtClean="0"/>
              <a:t>است.</a:t>
            </a:r>
            <a:endParaRPr lang="ar-AE" dirty="0">
              <a:solidFill>
                <a:srgbClr val="EBEBEB"/>
              </a:solidFill>
              <a:latin typeface="Century Gothic" charset="0"/>
            </a:endParaRPr>
          </a:p>
          <a:p>
            <a:pPr marL="0" indent="0" algn="just" rtl="1">
              <a:buNone/>
            </a:pPr>
            <a:endParaRPr lang="fa-IR" dirty="0" smtClean="0">
              <a:solidFill>
                <a:srgbClr val="EBEBEB"/>
              </a:solidFill>
              <a:latin typeface="Times New Roman"/>
            </a:endParaRPr>
          </a:p>
          <a:p>
            <a:pPr algn="just" rtl="1"/>
            <a:r>
              <a:rPr lang="ar-AE" dirty="0" smtClean="0">
                <a:solidFill>
                  <a:srgbClr val="EBEBEB"/>
                </a:solidFill>
                <a:latin typeface="Times New Roman"/>
              </a:rPr>
              <a:t>تأکید </a:t>
            </a:r>
            <a:r>
              <a:rPr lang="ar-AE" dirty="0">
                <a:solidFill>
                  <a:srgbClr val="EBEBEB"/>
                </a:solidFill>
                <a:latin typeface="Times New Roman"/>
              </a:rPr>
              <a:t>بر فهم روح دوران </a:t>
            </a:r>
            <a:r>
              <a:rPr lang="ar-AE" dirty="0" smtClean="0">
                <a:solidFill>
                  <a:srgbClr val="EBEBEB"/>
                </a:solidFill>
                <a:latin typeface="Times New Roman"/>
              </a:rPr>
              <a:t>های گذشته</a:t>
            </a:r>
            <a:endParaRPr lang="fa-IR" dirty="0" smtClean="0">
              <a:solidFill>
                <a:srgbClr val="EBEBEB"/>
              </a:solidFill>
              <a:latin typeface="Times New Roman"/>
            </a:endParaRPr>
          </a:p>
          <a:p>
            <a:pPr algn="just" rtl="1"/>
            <a:r>
              <a:rPr lang="fa-IR" dirty="0" smtClean="0">
                <a:solidFill>
                  <a:srgbClr val="EBEBEB"/>
                </a:solidFill>
                <a:latin typeface="Times New Roman"/>
              </a:rPr>
              <a:t>روح زمان، مفهومی هگلی بود که از آن، سنتز سوژه های تاریخی و فهم آن ها از جهان خود و به عبارت دیگر، جهان بینی آن ها بود.</a:t>
            </a:r>
            <a:endParaRPr lang="ar-AE" dirty="0">
              <a:solidFill>
                <a:srgbClr val="EBEBEB"/>
              </a:solidFill>
              <a:latin typeface="Times New Roman"/>
            </a:endParaRPr>
          </a:p>
          <a:p>
            <a:pPr algn="just" rtl="1"/>
            <a:r>
              <a:rPr lang="ar-AE" dirty="0">
                <a:solidFill>
                  <a:srgbClr val="EBEBEB"/>
                </a:solidFill>
                <a:latin typeface="Times New Roman"/>
              </a:rPr>
              <a:t>مسائل: برداشت نگری و اکنون گرایی </a:t>
            </a:r>
            <a:endParaRPr lang="fa-IR" dirty="0" smtClean="0">
              <a:solidFill>
                <a:srgbClr val="EBEBEB"/>
              </a:solidFill>
              <a:latin typeface="Times New Roman"/>
            </a:endParaRPr>
          </a:p>
          <a:p>
            <a:pPr algn="just" rtl="1"/>
            <a:r>
              <a:rPr lang="fa-IR" dirty="0" smtClean="0">
                <a:solidFill>
                  <a:srgbClr val="EBEBEB"/>
                </a:solidFill>
                <a:latin typeface="Times New Roman"/>
              </a:rPr>
              <a:t>تفسیر متون و آثار هنری بازمانده برپایه ی روح زمانه ی مورد بررسی، تبدیل به مهم ترین دغدغه ی مورخ می شود.</a:t>
            </a:r>
            <a:endParaRPr lang="ar-AE" dirty="0">
              <a:solidFill>
                <a:srgbClr val="EBEBEB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563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مکتب واربورگ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 rtl="1"/>
            <a:r>
              <a:rPr lang="ar-AE" sz="2400" dirty="0">
                <a:solidFill>
                  <a:srgbClr val="EBEBEB"/>
                </a:solidFill>
                <a:latin typeface="Century Gothic" charset="0"/>
              </a:rPr>
              <a:t>اروین پانوفسکی و ارنست </a:t>
            </a:r>
            <a:r>
              <a:rPr lang="ar-AE" sz="2400" dirty="0" err="1">
                <a:solidFill>
                  <a:srgbClr val="EBEBEB"/>
                </a:solidFill>
                <a:latin typeface="Century Gothic" charset="0"/>
              </a:rPr>
              <a:t>گامبریج</a:t>
            </a:r>
            <a:endParaRPr lang="en-US" sz="2400" dirty="0">
              <a:solidFill>
                <a:srgbClr val="EBEBEB"/>
              </a:solidFill>
              <a:latin typeface="Century Gothic" charset="0"/>
            </a:endParaRPr>
          </a:p>
          <a:p>
            <a:pPr algn="r" rtl="1"/>
            <a:r>
              <a:rPr lang="fa-IR" sz="2400" dirty="0" smtClean="0">
                <a:solidFill>
                  <a:srgbClr val="EBEBEB"/>
                </a:solidFill>
                <a:latin typeface="Times New Roman"/>
              </a:rPr>
              <a:t>پانوفکسی بر تنش میان بازنمود و عملکرد در آفرینش تصویری کامل از جامعه تأکید می کند.</a:t>
            </a:r>
            <a:endParaRPr lang="ar-AE" sz="2400" dirty="0">
              <a:solidFill>
                <a:srgbClr val="EBEBEB"/>
              </a:solidFill>
              <a:latin typeface="Times New Roman"/>
            </a:endParaRPr>
          </a:p>
          <a:p>
            <a:pPr algn="r" rtl="1"/>
            <a:r>
              <a:rPr lang="ar-AE" sz="2400" dirty="0">
                <a:solidFill>
                  <a:srgbClr val="EBEBEB"/>
                </a:solidFill>
                <a:latin typeface="Times New Roman"/>
              </a:rPr>
              <a:t>تأکید </a:t>
            </a:r>
            <a:r>
              <a:rPr lang="fa-IR" sz="2400" dirty="0" smtClean="0">
                <a:solidFill>
                  <a:srgbClr val="EBEBEB"/>
                </a:solidFill>
                <a:latin typeface="Times New Roman"/>
              </a:rPr>
              <a:t>آن ها </a:t>
            </a:r>
            <a:r>
              <a:rPr lang="ar-AE" sz="2400" dirty="0" smtClean="0">
                <a:solidFill>
                  <a:srgbClr val="EBEBEB"/>
                </a:solidFill>
                <a:latin typeface="Times New Roman"/>
              </a:rPr>
              <a:t>بر </a:t>
            </a:r>
            <a:r>
              <a:rPr lang="ar-AE" sz="2400" dirty="0">
                <a:solidFill>
                  <a:srgbClr val="EBEBEB"/>
                </a:solidFill>
                <a:latin typeface="Times New Roman"/>
              </a:rPr>
              <a:t>الگوهای سخنوری و طرحواره های </a:t>
            </a:r>
            <a:r>
              <a:rPr lang="ar-AE" sz="2400" dirty="0" smtClean="0">
                <a:solidFill>
                  <a:srgbClr val="EBEBEB"/>
                </a:solidFill>
                <a:latin typeface="Times New Roman"/>
              </a:rPr>
              <a:t>ذهنی</a:t>
            </a:r>
            <a:r>
              <a:rPr lang="fa-IR" sz="2400" dirty="0" smtClean="0">
                <a:solidFill>
                  <a:srgbClr val="EBEBEB"/>
                </a:solidFill>
                <a:latin typeface="Times New Roman"/>
              </a:rPr>
              <a:t> سوژه های تاریخی است.</a:t>
            </a:r>
          </a:p>
          <a:p>
            <a:pPr algn="r" rtl="1"/>
            <a:r>
              <a:rPr lang="fa-IR" sz="2400" dirty="0" smtClean="0">
                <a:solidFill>
                  <a:srgbClr val="EBEBEB"/>
                </a:solidFill>
                <a:latin typeface="Times New Roman"/>
              </a:rPr>
              <a:t>برک می کوشد با تأکید بیشتر بر پس زمینه ی آفرینش های هنری و ادبی، کاستی های این مکتب را رفع کند.</a:t>
            </a:r>
            <a:endParaRPr lang="ar-AE" sz="2400" dirty="0">
              <a:solidFill>
                <a:srgbClr val="EBEBEB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394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>
                <a:latin typeface="Century Gothic" charset="0"/>
              </a:rPr>
              <a:t>انسان </a:t>
            </a:r>
            <a:r>
              <a:rPr lang="ar-AE" dirty="0" err="1">
                <a:latin typeface="Century Gothic" charset="0"/>
              </a:rPr>
              <a:t>شناسی</a:t>
            </a:r>
            <a:endParaRPr lang="en-US" dirty="0" err="1">
              <a:latin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 rtl="1"/>
            <a:r>
              <a:rPr lang="fa-IR" dirty="0"/>
              <a:t>در تاريخ فرهنگي جديد تأكيد بر تاريخ روزمره است كه با ارائة نظرية نمايش اجتماعي در آن ، الگوي نمايش به منظور تفسير وقايع روزمره به كار رفته است و در مستحكم ساختن پيوند بين تاريخ و انسان شنانسي نيز مؤثر بوده است. ظهور نظريه هايي از جمله پسا استعمارگرايي و فيمينيسم در اين مبحث مورد ارزيابي قرار مي گيرد كه هر دو مفهوم ، با اعتراض برعليه روايت هاي بزرگ كلاسيك ، تلاش براي كسب استقلال در تاريخ فرهنگي دارند</a:t>
            </a:r>
            <a:r>
              <a:rPr lang="fa-IR" dirty="0" smtClean="0"/>
              <a:t>.</a:t>
            </a:r>
            <a:endParaRPr lang="en-US" dirty="0" smtClean="0"/>
          </a:p>
          <a:p>
            <a:pPr algn="just" rtl="1"/>
            <a:r>
              <a:rPr lang="en-US" dirty="0" err="1" smtClean="0"/>
              <a:t>برک</a:t>
            </a:r>
            <a:r>
              <a:rPr lang="en-US" dirty="0" smtClean="0"/>
              <a:t> </a:t>
            </a:r>
            <a:r>
              <a:rPr lang="en-US" dirty="0"/>
              <a:t>دین خود را به گیرتز، گلوکمان، لوی استروس، ترنر، ولف، ون ژنپ و موس اذعان </a:t>
            </a:r>
            <a:r>
              <a:rPr lang="en-US" dirty="0" err="1"/>
              <a:t>کرده</a:t>
            </a:r>
            <a:r>
              <a:rPr lang="en-US" dirty="0"/>
              <a:t> </a:t>
            </a:r>
            <a:r>
              <a:rPr lang="en-US" dirty="0" err="1" smtClean="0"/>
              <a:t>است</a:t>
            </a:r>
            <a:r>
              <a:rPr lang="fa-IR" dirty="0" smtClean="0"/>
              <a:t>.</a:t>
            </a:r>
            <a:endParaRPr lang="en-US" dirty="0"/>
          </a:p>
          <a:p>
            <a:pPr algn="just" rtl="1"/>
            <a:r>
              <a:rPr lang="en-US" dirty="0"/>
              <a:t>دو تأثیر عمده ی انسان شناسی </a:t>
            </a:r>
            <a:r>
              <a:rPr lang="en-US" dirty="0" err="1"/>
              <a:t>بر</a:t>
            </a:r>
            <a:r>
              <a:rPr lang="en-US" dirty="0"/>
              <a:t> </a:t>
            </a:r>
            <a:r>
              <a:rPr lang="en-US" dirty="0" err="1" smtClean="0"/>
              <a:t>برک</a:t>
            </a:r>
            <a:endParaRPr lang="fa-IR" dirty="0"/>
          </a:p>
          <a:p>
            <a:pPr algn="just" rtl="1"/>
            <a:r>
              <a:rPr lang="fa-IR" dirty="0" smtClean="0"/>
              <a:t>یک. </a:t>
            </a:r>
            <a:r>
              <a:rPr lang="en-US" dirty="0" err="1" smtClean="0"/>
              <a:t>گرایش</a:t>
            </a:r>
            <a:r>
              <a:rPr lang="en-US" dirty="0" smtClean="0"/>
              <a:t> </a:t>
            </a:r>
            <a:r>
              <a:rPr lang="en-US" dirty="0"/>
              <a:t>به سوی مشاهده ی خودآگاه فرهنگ خویشتن و </a:t>
            </a:r>
            <a:r>
              <a:rPr lang="en-US" dirty="0" err="1"/>
              <a:t>فرهنگ</a:t>
            </a:r>
            <a:r>
              <a:rPr lang="en-US" dirty="0"/>
              <a:t> </a:t>
            </a:r>
            <a:r>
              <a:rPr lang="en-US" dirty="0" err="1" smtClean="0"/>
              <a:t>دیگری</a:t>
            </a:r>
            <a:endParaRPr lang="fa-IR" dirty="0" smtClean="0"/>
          </a:p>
          <a:p>
            <a:pPr algn="just" rtl="1"/>
            <a:r>
              <a:rPr lang="fa-IR" dirty="0" smtClean="0"/>
              <a:t>دوم. </a:t>
            </a:r>
            <a:r>
              <a:rPr lang="en-US" dirty="0" err="1" smtClean="0"/>
              <a:t>اشتیاق</a:t>
            </a:r>
            <a:r>
              <a:rPr lang="en-US" dirty="0" smtClean="0"/>
              <a:t> </a:t>
            </a:r>
            <a:r>
              <a:rPr lang="en-US" dirty="0"/>
              <a:t>نسبت به نوآوری های میان </a:t>
            </a:r>
            <a:r>
              <a:rPr lang="en-US" dirty="0" err="1"/>
              <a:t>رشته</a:t>
            </a:r>
            <a:r>
              <a:rPr lang="en-US" dirty="0"/>
              <a:t> </a:t>
            </a:r>
            <a:r>
              <a:rPr lang="en-US" dirty="0" smtClean="0"/>
              <a:t>ا</a:t>
            </a:r>
            <a:r>
              <a:rPr lang="fa-IR" dirty="0" smtClean="0"/>
              <a:t>ی</a:t>
            </a:r>
          </a:p>
        </p:txBody>
      </p:sp>
    </p:spTree>
    <p:extLst>
      <p:ext uri="{BB962C8B-B14F-4D97-AF65-F5344CB8AC3E}">
        <p14:creationId xmlns:p14="http://schemas.microsoft.com/office/powerpoint/2010/main" val="4143968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جنبش تاریخ فرهنگی جدید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dirty="0" smtClean="0"/>
              <a:t>تاریخ فرهنگي جديد، كه </a:t>
            </a:r>
            <a:r>
              <a:rPr lang="fa-IR" dirty="0"/>
              <a:t>در اواخر </a:t>
            </a:r>
            <a:r>
              <a:rPr lang="fa-IR" dirty="0" smtClean="0"/>
              <a:t>دهه ی 1980مطرح گشت، پارادايمي </a:t>
            </a:r>
            <a:r>
              <a:rPr lang="fa-IR" dirty="0"/>
              <a:t>جديد در برابر روال معمولي سنت پژوهشي تاريخ به شمار مي رود. </a:t>
            </a:r>
            <a:r>
              <a:rPr lang="fa-IR" dirty="0" smtClean="0"/>
              <a:t>از نگاه برک، چهار </a:t>
            </a:r>
            <a:r>
              <a:rPr lang="fa-IR" dirty="0"/>
              <a:t>متفكر و نظريه پرداز </a:t>
            </a:r>
            <a:r>
              <a:rPr lang="fa-IR" dirty="0" smtClean="0"/>
              <a:t>آبشخور فکری این جنبش را تشکیل می دهند: باختين </a:t>
            </a:r>
            <a:r>
              <a:rPr lang="fa-IR" dirty="0"/>
              <a:t>، الياس ، فوكو و بورديو. باختين نظريه پرداز زبان و ادبيات و سه نفر بعدي نظريه پردازان اجتماعي اند</a:t>
            </a:r>
            <a:r>
              <a:rPr lang="fa-IR" dirty="0" smtClean="0"/>
              <a:t>.</a:t>
            </a:r>
          </a:p>
          <a:p>
            <a:pPr algn="just" rtl="1"/>
            <a:r>
              <a:rPr lang="fa-IR" dirty="0" smtClean="0"/>
              <a:t>دو وجه تمایز این جنبش از سنت های پیشین:</a:t>
            </a:r>
          </a:p>
          <a:p>
            <a:pPr algn="just" rtl="1"/>
            <a:r>
              <a:rPr lang="fa-IR" dirty="0" smtClean="0"/>
              <a:t>یکم. </a:t>
            </a:r>
            <a:r>
              <a:rPr lang="fa-IR" dirty="0"/>
              <a:t>تاکید بر ذهنیت ها، مفروضات یا احساسات </a:t>
            </a:r>
            <a:r>
              <a:rPr lang="fa-IR" dirty="0" smtClean="0"/>
              <a:t> و نه عقاید </a:t>
            </a:r>
            <a:r>
              <a:rPr lang="fa-IR" dirty="0"/>
              <a:t>یا نظام های فکری. </a:t>
            </a:r>
            <a:endParaRPr lang="fa-IR" dirty="0" smtClean="0"/>
          </a:p>
          <a:p>
            <a:pPr algn="just" rtl="1"/>
            <a:r>
              <a:rPr lang="fa-IR" dirty="0"/>
              <a:t>دوم. پرداختن به نظریه یکی دیگر از ویژگی های متمایز </a:t>
            </a:r>
            <a:r>
              <a:rPr lang="en-US" dirty="0"/>
              <a:t>NCH </a:t>
            </a:r>
            <a:r>
              <a:rPr lang="fa-IR" dirty="0"/>
              <a:t>است</a:t>
            </a:r>
            <a:r>
              <a:rPr lang="fa-IR" dirty="0" smtClean="0"/>
              <a:t>.</a:t>
            </a:r>
          </a:p>
          <a:p>
            <a:pPr algn="just" rtl="1"/>
            <a:r>
              <a:rPr lang="fa-IR" dirty="0" smtClean="0"/>
              <a:t>بازنمودها و عملکردها دو سرلوحه ی کار تاریخ فرهنگی جدید هستند.</a:t>
            </a:r>
          </a:p>
          <a:p>
            <a:pPr algn="just" rtl="1"/>
            <a:r>
              <a:rPr lang="fa-IR" dirty="0"/>
              <a:t>از </a:t>
            </a:r>
            <a:r>
              <a:rPr lang="fa-IR" dirty="0" smtClean="0"/>
              <a:t>رهگذر بازنمودها، توجه </a:t>
            </a:r>
            <a:r>
              <a:rPr lang="fa-IR" dirty="0"/>
              <a:t>به تاریخ اعمال دینی به جای الهیات، تاریخ گفتار به جای زبان شناسی، تاریخ آزمایش به جای نظریه ی علمی و ... نشسته است</a:t>
            </a:r>
            <a:r>
              <a:rPr lang="fa-IR" dirty="0" smtClean="0"/>
              <a:t>.</a:t>
            </a:r>
          </a:p>
          <a:p>
            <a:pPr algn="just" rtl="1"/>
            <a:r>
              <a:rPr lang="fa-IR" dirty="0" smtClean="0"/>
              <a:t>بازنمودها نیز </a:t>
            </a:r>
            <a:r>
              <a:rPr lang="fa-IR" dirty="0"/>
              <a:t>تحت تاثیر یکی از نقدهای فوکو به مورخین اهمیت یافت که طی آن ارایه ی </a:t>
            </a:r>
            <a:r>
              <a:rPr lang="fa-IR" dirty="0" smtClean="0"/>
              <a:t>ایده ی ضعیفی از واقعیت، هیچ </a:t>
            </a:r>
            <a:r>
              <a:rPr lang="fa-IR" dirty="0"/>
              <a:t>فضایی برای آن چه که قابل تصور است باقی نمی گذارد</a:t>
            </a:r>
            <a:r>
              <a:rPr lang="fa-IR" dirty="0" smtClean="0"/>
              <a:t>.</a:t>
            </a:r>
          </a:p>
          <a:p>
            <a:pPr marL="0" indent="0" algn="just" rtl="1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4655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فرهنگ عامه در اروپای اوایل دوران مدرن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 rtl="1"/>
            <a:r>
              <a:rPr lang="en-US" dirty="0">
                <a:solidFill>
                  <a:srgbClr val="EBEBEB"/>
                </a:solidFill>
              </a:rPr>
              <a:t>این کتاب دستاورد بیش از چهل سال کار پژوهشی برک بر فرهنگ اروپاست و همه ی کشورها و مناطق اروپا را در بازه ی زمانی 1500 تا 1800 در بر می گیرد.</a:t>
            </a:r>
          </a:p>
          <a:p>
            <a:pPr algn="just" rtl="1"/>
            <a:r>
              <a:rPr lang="en-US" dirty="0">
                <a:solidFill>
                  <a:srgbClr val="EBEBEB"/>
                </a:solidFill>
              </a:rPr>
              <a:t>فرهنگ، نظامی از معناها، نگرش ها، و ارزش  ها، و صورت های نمادینی است که در آن ها بیان یا متجسم می شوند.</a:t>
            </a:r>
          </a:p>
          <a:p>
            <a:pPr algn="just" rtl="1"/>
            <a:r>
              <a:rPr lang="en-US" dirty="0">
                <a:solidFill>
                  <a:srgbClr val="EBEBEB"/>
                </a:solidFill>
              </a:rPr>
              <a:t>ادعای برک این است که بسیاری از مضامین و درون مایه های فرهنگ عامه در سراسر اروپا یکسان بوده اند. تفاوت در فرهنگ عامه، نه ملی و نه حتی منطقه ایست، بلکه از تقسیم بندی هایی چون کوهسار و دشت، شهر و روستا و فراتر از همه، تفاوت های میان حرفه ها و اصناف پیروی می کند.</a:t>
            </a:r>
          </a:p>
          <a:p>
            <a:pPr algn="just" rtl="1"/>
            <a:r>
              <a:rPr lang="en-US" dirty="0">
                <a:solidFill>
                  <a:srgbClr val="EBEBEB"/>
                </a:solidFill>
              </a:rPr>
              <a:t>کتاب به سه بخش تقسیم می شود: بخش یکم به تعریف ها و گونه گونی های فرهنگ عامه می پردازد. بخش دوم به مضامین اصلی آن، و بخش سوم به تغییرات در فرهنگ عامه در گذر </a:t>
            </a:r>
            <a:r>
              <a:rPr lang="en-US" dirty="0" err="1">
                <a:solidFill>
                  <a:srgbClr val="EBEBEB"/>
                </a:solidFill>
              </a:rPr>
              <a:t>زمان</a:t>
            </a:r>
            <a:r>
              <a:rPr lang="en-US" dirty="0" smtClean="0">
                <a:solidFill>
                  <a:srgbClr val="EBEBEB"/>
                </a:solidFill>
              </a:rPr>
              <a:t>.</a:t>
            </a:r>
            <a:endParaRPr lang="en-US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5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آثار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BEBEB"/>
                </a:solidFill>
                <a:latin typeface="Times New Roman" charset="0"/>
              </a:rPr>
              <a:t>Popular Culture in Early Modern Europe (1978)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EBEBEB"/>
                </a:solidFill>
                <a:latin typeface="Times New Roman" charset="0"/>
              </a:rPr>
              <a:t>The French Historical Revolution: The Annales School 1929-89 (1990)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EBEBEB"/>
                </a:solidFill>
                <a:latin typeface="Times New Roman" charset="0"/>
              </a:rPr>
              <a:t>History and Social Theory (1991)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EBEBEB"/>
                </a:solidFill>
                <a:latin typeface="Times New Roman" charset="0"/>
              </a:rPr>
              <a:t>What is Cultural History? (2004)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EBEBEB"/>
                </a:solidFill>
                <a:latin typeface="Times New Roman" charset="0"/>
              </a:rPr>
              <a:t>The Italian Renaissance: Culture and Society in Italy</a:t>
            </a:r>
          </a:p>
        </p:txBody>
      </p:sp>
    </p:spTree>
    <p:extLst>
      <p:ext uri="{BB962C8B-B14F-4D97-AF65-F5344CB8AC3E}">
        <p14:creationId xmlns:p14="http://schemas.microsoft.com/office/powerpoint/2010/main" val="2498866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857</Words>
  <Application>Microsoft Office PowerPoint</Application>
  <PresentationFormat>Custom</PresentationFormat>
  <Paragraphs>63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انسان شناسی تاریخی/ تاریخ فرهنگی</vt:lpstr>
      <vt:lpstr>درآمد</vt:lpstr>
      <vt:lpstr>آبشخورهای فکری</vt:lpstr>
      <vt:lpstr>سنت آلمانی</vt:lpstr>
      <vt:lpstr>مکتب واربورگ</vt:lpstr>
      <vt:lpstr>انسان شناسی</vt:lpstr>
      <vt:lpstr>جنبش تاریخ فرهنگی جدید</vt:lpstr>
      <vt:lpstr>فرهنگ عامه در اروپای اوایل دوران مدرن</vt:lpstr>
      <vt:lpstr>آثار</vt:lpstr>
      <vt:lpstr>منابع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AH</cp:lastModifiedBy>
  <cp:revision>54</cp:revision>
  <dcterms:created xsi:type="dcterms:W3CDTF">2014-09-12T17:24:29Z</dcterms:created>
  <dcterms:modified xsi:type="dcterms:W3CDTF">2016-02-21T05:39:10Z</dcterms:modified>
</cp:coreProperties>
</file>